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26"/>
  </p:notesMasterIdLst>
  <p:sldIdLst>
    <p:sldId id="257" r:id="rId2"/>
    <p:sldId id="259" r:id="rId3"/>
    <p:sldId id="290" r:id="rId4"/>
    <p:sldId id="260" r:id="rId5"/>
    <p:sldId id="258" r:id="rId6"/>
    <p:sldId id="264" r:id="rId7"/>
    <p:sldId id="267" r:id="rId8"/>
    <p:sldId id="285" r:id="rId9"/>
    <p:sldId id="286" r:id="rId10"/>
    <p:sldId id="287" r:id="rId11"/>
    <p:sldId id="288" r:id="rId12"/>
    <p:sldId id="282" r:id="rId13"/>
    <p:sldId id="283" r:id="rId14"/>
    <p:sldId id="270" r:id="rId15"/>
    <p:sldId id="271" r:id="rId16"/>
    <p:sldId id="278" r:id="rId17"/>
    <p:sldId id="289" r:id="rId18"/>
    <p:sldId id="272" r:id="rId19"/>
    <p:sldId id="296" r:id="rId20"/>
    <p:sldId id="291" r:id="rId21"/>
    <p:sldId id="298" r:id="rId22"/>
    <p:sldId id="299" r:id="rId23"/>
    <p:sldId id="300" r:id="rId24"/>
    <p:sldId id="29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45" autoAdjust="0"/>
  </p:normalViewPr>
  <p:slideViewPr>
    <p:cSldViewPr snapToGrid="0" snapToObjects="1">
      <p:cViewPr>
        <p:scale>
          <a:sx n="100" d="100"/>
          <a:sy n="100" d="100"/>
        </p:scale>
        <p:origin x="-188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C41B5-07D5-A345-95FD-F844FF065ABA}" type="datetimeFigureOut">
              <a:rPr lang="en-US" smtClean="0"/>
              <a:t>9/26/16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B6503-61A3-9C49-B528-222F8A133DC9}" type="slidenum">
              <a:rPr lang="en-US" smtClean="0"/>
              <a:t>‹#›</a:t>
            </a:fld>
            <a:endParaRPr lang="en-US"/>
          </a:p>
        </p:txBody>
      </p:sp>
    </p:spTree>
    <p:extLst>
      <p:ext uri="{BB962C8B-B14F-4D97-AF65-F5344CB8AC3E}">
        <p14:creationId xmlns:p14="http://schemas.microsoft.com/office/powerpoint/2010/main" val="36500256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D12F2-E893-CF40-85D1-0F8E9EDABC9B}" type="slidenum">
              <a:rPr lang="en-US"/>
              <a:pPr/>
              <a:t>1</a:t>
            </a:fld>
            <a:endParaRPr lang="en-US"/>
          </a:p>
        </p:txBody>
      </p:sp>
      <p:sp>
        <p:nvSpPr>
          <p:cNvPr id="73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0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HOMES – Huron, Ontario, Michigan, Erie Superior</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PEMDAS – parenthesis, exponents, multiplication, division, addition subtraction</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MVEMJSUNP – Mercury, Venus,</a:t>
            </a:r>
            <a:r>
              <a:rPr lang="en-US" baseline="0" dirty="0" smtClean="0">
                <a:latin typeface="Calibri" charset="0"/>
              </a:rPr>
              <a:t> Earth, Mars, Jupiter, Saturn, Uranus, Neptune, Pluto (no longer a planet)</a:t>
            </a:r>
            <a:endParaRPr lang="en-US" dirty="0">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CCE24B-9819-4E43-B5A7-44CAE2936613}" type="slidenum">
              <a:rPr lang="en-US" sz="120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B6503-61A3-9C49-B528-222F8A133DC9}" type="slidenum">
              <a:rPr lang="en-US" smtClean="0"/>
              <a:t>11</a:t>
            </a:fld>
            <a:endParaRPr lang="en-US"/>
          </a:p>
        </p:txBody>
      </p:sp>
    </p:spTree>
    <p:extLst>
      <p:ext uri="{BB962C8B-B14F-4D97-AF65-F5344CB8AC3E}">
        <p14:creationId xmlns:p14="http://schemas.microsoft.com/office/powerpoint/2010/main" val="3277656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095C1-ACA5-9A47-95BA-108954564C06}" type="slidenum">
              <a:rPr lang="en-US"/>
              <a:pPr/>
              <a:t>12</a:t>
            </a:fld>
            <a:endParaRPr lang="en-US"/>
          </a:p>
        </p:txBody>
      </p:sp>
      <p:sp>
        <p:nvSpPr>
          <p:cNvPr id="44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9539" name="Rectangle 3"/>
          <p:cNvSpPr>
            <a:spLocks noGrp="1" noChangeArrowheads="1"/>
          </p:cNvSpPr>
          <p:nvPr>
            <p:ph type="body" idx="1"/>
          </p:nvPr>
        </p:nvSpPr>
        <p:spPr/>
        <p:txBody>
          <a:bodyPr/>
          <a:lstStyle/>
          <a:p>
            <a:endParaRPr lang="en-US" i="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0C39D-D0AF-9241-B483-2A12C0DC735B}" type="slidenum">
              <a:rPr lang="en-US"/>
              <a:pPr/>
              <a:t>13</a:t>
            </a:fld>
            <a:endParaRPr lang="en-US"/>
          </a:p>
        </p:txBody>
      </p:sp>
      <p:sp>
        <p:nvSpPr>
          <p:cNvPr id="452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2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B141E-AF01-9C40-8C9C-B40D55E3ABE0}" type="slidenum">
              <a:rPr lang="en-US"/>
              <a:pPr/>
              <a:t>14</a:t>
            </a:fld>
            <a:endParaRPr lang="en-US"/>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707" name="Rectangle 3"/>
          <p:cNvSpPr>
            <a:spLocks noGrp="1" noChangeArrowheads="1"/>
          </p:cNvSpPr>
          <p:nvPr>
            <p:ph type="body" idx="1"/>
          </p:nvPr>
        </p:nvSpPr>
        <p:spPr/>
        <p:txBody>
          <a:bodyPr/>
          <a:lstStyle/>
          <a:p>
            <a:endParaRPr lang="en-US" i="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7AA01-5244-EB40-9FD8-DAACD006E283}" type="slidenum">
              <a:rPr lang="en-US"/>
              <a:pPr/>
              <a:t>15</a:t>
            </a:fld>
            <a:endParaRPr lang="en-US"/>
          </a:p>
        </p:txBody>
      </p:sp>
      <p:sp>
        <p:nvSpPr>
          <p:cNvPr id="20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03" name="Rectangle 3"/>
          <p:cNvSpPr>
            <a:spLocks noGrp="1" noChangeArrowheads="1"/>
          </p:cNvSpPr>
          <p:nvPr>
            <p:ph type="body" idx="1"/>
          </p:nvPr>
        </p:nvSpPr>
        <p:spPr/>
        <p:txBody>
          <a:bodyPr/>
          <a:lstStyle/>
          <a:p>
            <a:endParaRPr lang="en-US" i="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E6E56-CA5D-7946-A4AE-2C9F388C55CB}" type="slidenum">
              <a:rPr lang="en-US"/>
              <a:pPr/>
              <a:t>16</a:t>
            </a:fld>
            <a:endParaRPr lang="en-US"/>
          </a:p>
        </p:txBody>
      </p:sp>
      <p:sp>
        <p:nvSpPr>
          <p:cNvPr id="432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2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B6503-61A3-9C49-B528-222F8A133DC9}" type="slidenum">
              <a:rPr lang="en-US" smtClean="0"/>
              <a:t>17</a:t>
            </a:fld>
            <a:endParaRPr lang="en-US"/>
          </a:p>
        </p:txBody>
      </p:sp>
    </p:spTree>
    <p:extLst>
      <p:ext uri="{BB962C8B-B14F-4D97-AF65-F5344CB8AC3E}">
        <p14:creationId xmlns:p14="http://schemas.microsoft.com/office/powerpoint/2010/main" val="530781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E520C-E634-6C43-8522-A39C884D46C4}" type="slidenum">
              <a:rPr lang="en-US"/>
              <a:pPr/>
              <a:t>18</a:t>
            </a:fld>
            <a:endParaRPr lang="en-US"/>
          </a:p>
        </p:txBody>
      </p:sp>
      <p:sp>
        <p:nvSpPr>
          <p:cNvPr id="206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6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02FBB-3CA8-D341-AEEB-7C65EEF7FA3E}" type="slidenum">
              <a:rPr lang="en-US"/>
              <a:pPr/>
              <a:t>19</a:t>
            </a:fld>
            <a:endParaRPr lang="en-US"/>
          </a:p>
        </p:txBody>
      </p:sp>
      <p:sp>
        <p:nvSpPr>
          <p:cNvPr id="631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1811" name="Rectangle 3"/>
          <p:cNvSpPr>
            <a:spLocks noGrp="1" noChangeArrowheads="1"/>
          </p:cNvSpPr>
          <p:nvPr>
            <p:ph type="body" idx="1"/>
          </p:nvPr>
        </p:nvSpPr>
        <p:spPr/>
        <p:txBody>
          <a:bodyPr/>
          <a:lstStyle/>
          <a:p>
            <a:pPr marL="228600" indent="-228600"/>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B6503-61A3-9C49-B528-222F8A133DC9}" type="slidenum">
              <a:rPr lang="en-US" smtClean="0"/>
              <a:t>2</a:t>
            </a:fld>
            <a:endParaRPr lang="en-US"/>
          </a:p>
        </p:txBody>
      </p:sp>
    </p:spTree>
    <p:extLst>
      <p:ext uri="{BB962C8B-B14F-4D97-AF65-F5344CB8AC3E}">
        <p14:creationId xmlns:p14="http://schemas.microsoft.com/office/powerpoint/2010/main" val="3705761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B6503-61A3-9C49-B528-222F8A133DC9}" type="slidenum">
              <a:rPr lang="en-US" smtClean="0"/>
              <a:t>20</a:t>
            </a:fld>
            <a:endParaRPr lang="en-US"/>
          </a:p>
        </p:txBody>
      </p:sp>
    </p:spTree>
    <p:extLst>
      <p:ext uri="{BB962C8B-B14F-4D97-AF65-F5344CB8AC3E}">
        <p14:creationId xmlns:p14="http://schemas.microsoft.com/office/powerpoint/2010/main" val="632086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B6503-61A3-9C49-B528-222F8A133DC9}" type="slidenum">
              <a:rPr lang="en-US" smtClean="0"/>
              <a:t>3</a:t>
            </a:fld>
            <a:endParaRPr lang="en-US"/>
          </a:p>
        </p:txBody>
      </p:sp>
    </p:spTree>
    <p:extLst>
      <p:ext uri="{BB962C8B-B14F-4D97-AF65-F5344CB8AC3E}">
        <p14:creationId xmlns:p14="http://schemas.microsoft.com/office/powerpoint/2010/main" val="206332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Habit Test!</a:t>
            </a:r>
          </a:p>
          <a:p>
            <a:endParaRPr lang="en-US" dirty="0" smtClean="0"/>
          </a:p>
          <a:p>
            <a:r>
              <a:rPr lang="en-US" dirty="0" smtClean="0"/>
              <a:t>Be Honest!</a:t>
            </a:r>
            <a:r>
              <a:rPr lang="en-US" baseline="0" dirty="0" smtClean="0"/>
              <a:t> Don’t comment. Just answer on paper or laptop.</a:t>
            </a:r>
          </a:p>
          <a:p>
            <a:endParaRPr lang="en-US" baseline="0" dirty="0" smtClean="0"/>
          </a:p>
          <a:p>
            <a:r>
              <a:rPr lang="en-US" baseline="0" dirty="0" smtClean="0"/>
              <a:t>We’ll come back to this later.</a:t>
            </a:r>
            <a:endParaRPr lang="en-US" dirty="0"/>
          </a:p>
        </p:txBody>
      </p:sp>
      <p:sp>
        <p:nvSpPr>
          <p:cNvPr id="4" name="Slide Number Placeholder 3"/>
          <p:cNvSpPr>
            <a:spLocks noGrp="1"/>
          </p:cNvSpPr>
          <p:nvPr>
            <p:ph type="sldNum" sz="quarter" idx="10"/>
          </p:nvPr>
        </p:nvSpPr>
        <p:spPr/>
        <p:txBody>
          <a:bodyPr/>
          <a:lstStyle/>
          <a:p>
            <a:fld id="{F5DB6503-61A3-9C49-B528-222F8A133DC9}" type="slidenum">
              <a:rPr lang="en-US" smtClean="0"/>
              <a:t>4</a:t>
            </a:fld>
            <a:endParaRPr lang="en-US"/>
          </a:p>
        </p:txBody>
      </p:sp>
    </p:spTree>
    <p:extLst>
      <p:ext uri="{BB962C8B-B14F-4D97-AF65-F5344CB8AC3E}">
        <p14:creationId xmlns:p14="http://schemas.microsoft.com/office/powerpoint/2010/main" val="1900204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show that it takes about 28 days to form a new habit. </a:t>
            </a:r>
          </a:p>
          <a:p>
            <a:endParaRPr lang="en-US" dirty="0" smtClean="0"/>
          </a:p>
          <a:p>
            <a:r>
              <a:rPr lang="en-US" dirty="0" smtClean="0"/>
              <a:t>I’m here to</a:t>
            </a:r>
            <a:r>
              <a:rPr lang="en-US" baseline="0" dirty="0" smtClean="0"/>
              <a:t> teach you all some strategies to help you form better study habits and test-taking skills!</a:t>
            </a:r>
            <a:endParaRPr lang="en-US" dirty="0" smtClean="0"/>
          </a:p>
        </p:txBody>
      </p:sp>
      <p:sp>
        <p:nvSpPr>
          <p:cNvPr id="4" name="Slide Number Placeholder 3"/>
          <p:cNvSpPr>
            <a:spLocks noGrp="1"/>
          </p:cNvSpPr>
          <p:nvPr>
            <p:ph type="sldNum" sz="quarter" idx="10"/>
          </p:nvPr>
        </p:nvSpPr>
        <p:spPr/>
        <p:txBody>
          <a:bodyPr/>
          <a:lstStyle/>
          <a:p>
            <a:fld id="{F5DB6503-61A3-9C49-B528-222F8A133DC9}" type="slidenum">
              <a:rPr lang="en-US" smtClean="0"/>
              <a:t>5</a:t>
            </a:fld>
            <a:endParaRPr lang="en-US"/>
          </a:p>
        </p:txBody>
      </p:sp>
    </p:spTree>
    <p:extLst>
      <p:ext uri="{BB962C8B-B14F-4D97-AF65-F5344CB8AC3E}">
        <p14:creationId xmlns:p14="http://schemas.microsoft.com/office/powerpoint/2010/main" val="1087429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F16C4-14E8-7844-963D-A71CED496BAD}" type="slidenum">
              <a:rPr lang="en-US"/>
              <a:pPr/>
              <a:t>6</a:t>
            </a:fld>
            <a:endParaRPr lang="en-US"/>
          </a:p>
        </p:txBody>
      </p:sp>
      <p:sp>
        <p:nvSpPr>
          <p:cNvPr id="332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2803" name="Rectangle 3"/>
          <p:cNvSpPr>
            <a:spLocks noGrp="1" noChangeArrowheads="1"/>
          </p:cNvSpPr>
          <p:nvPr>
            <p:ph type="body" idx="1"/>
          </p:nvPr>
        </p:nvSpPr>
        <p:spPr/>
        <p:txBody>
          <a:bodyPr/>
          <a:lstStyle/>
          <a:p>
            <a:pPr>
              <a:lnSpc>
                <a:spcPct val="90000"/>
              </a:lnSpc>
            </a:pPr>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02FBB-3CA8-D341-AEEB-7C65EEF7FA3E}" type="slidenum">
              <a:rPr lang="en-US"/>
              <a:pPr/>
              <a:t>7</a:t>
            </a:fld>
            <a:endParaRPr lang="en-US"/>
          </a:p>
        </p:txBody>
      </p:sp>
      <p:sp>
        <p:nvSpPr>
          <p:cNvPr id="631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1811" name="Rectangle 3"/>
          <p:cNvSpPr>
            <a:spLocks noGrp="1" noChangeArrowheads="1"/>
          </p:cNvSpPr>
          <p:nvPr>
            <p:ph type="body" idx="1"/>
          </p:nvPr>
        </p:nvSpPr>
        <p:spPr/>
        <p:txBody>
          <a:bodyPr/>
          <a:lstStyle/>
          <a:p>
            <a:pPr marL="228600" indent="-22860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B6503-61A3-9C49-B528-222F8A133DC9}" type="slidenum">
              <a:rPr lang="en-US" smtClean="0"/>
              <a:t>8</a:t>
            </a:fld>
            <a:endParaRPr lang="en-US"/>
          </a:p>
        </p:txBody>
      </p:sp>
    </p:spTree>
    <p:extLst>
      <p:ext uri="{BB962C8B-B14F-4D97-AF65-F5344CB8AC3E}">
        <p14:creationId xmlns:p14="http://schemas.microsoft.com/office/powerpoint/2010/main" val="85204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B6503-61A3-9C49-B528-222F8A133DC9}" type="slidenum">
              <a:rPr lang="en-US" smtClean="0"/>
              <a:t>9</a:t>
            </a:fld>
            <a:endParaRPr lang="en-US"/>
          </a:p>
        </p:txBody>
      </p:sp>
    </p:spTree>
    <p:extLst>
      <p:ext uri="{BB962C8B-B14F-4D97-AF65-F5344CB8AC3E}">
        <p14:creationId xmlns:p14="http://schemas.microsoft.com/office/powerpoint/2010/main" val="56644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18D950-EBCA-DD4A-95E0-5AA0B3499FAE}" type="datetimeFigureOut">
              <a:rPr lang="en-US" smtClean="0"/>
              <a:t>9/26/16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109272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8D950-EBCA-DD4A-95E0-5AA0B3499FAE}" type="datetimeFigureOut">
              <a:rPr lang="en-US" smtClean="0"/>
              <a:t>9/26/16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322895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8D950-EBCA-DD4A-95E0-5AA0B3499FAE}" type="datetimeFigureOut">
              <a:rPr lang="en-US" smtClean="0"/>
              <a:t>9/26/16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2394686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3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8D950-EBCA-DD4A-95E0-5AA0B3499FAE}" type="datetimeFigureOut">
              <a:rPr lang="en-US" smtClean="0"/>
              <a:t>9/26/16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311754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8D950-EBCA-DD4A-95E0-5AA0B3499FAE}" type="datetimeFigureOut">
              <a:rPr lang="en-US" smtClean="0"/>
              <a:t>9/26/16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320768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8D950-EBCA-DD4A-95E0-5AA0B3499FAE}" type="datetimeFigureOut">
              <a:rPr lang="en-US" smtClean="0"/>
              <a:t>9/26/16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28341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8D950-EBCA-DD4A-95E0-5AA0B3499FAE}" type="datetimeFigureOut">
              <a:rPr lang="en-US" smtClean="0"/>
              <a:t>9/26/16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89081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18D950-EBCA-DD4A-95E0-5AA0B3499FAE}" type="datetimeFigureOut">
              <a:rPr lang="en-US" smtClean="0"/>
              <a:t>9/26/16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392852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8D950-EBCA-DD4A-95E0-5AA0B3499FAE}" type="datetimeFigureOut">
              <a:rPr lang="en-US" smtClean="0"/>
              <a:t>9/26/16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417655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8D950-EBCA-DD4A-95E0-5AA0B3499FAE}" type="datetimeFigureOut">
              <a:rPr lang="en-US" smtClean="0"/>
              <a:t>9/26/16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368998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8D950-EBCA-DD4A-95E0-5AA0B3499FAE}" type="datetimeFigureOut">
              <a:rPr lang="en-US" smtClean="0"/>
              <a:t>9/26/16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981AC-B817-7945-9FBA-E61F13CBBCA2}" type="slidenum">
              <a:rPr lang="en-US" smtClean="0"/>
              <a:t>‹#›</a:t>
            </a:fld>
            <a:endParaRPr lang="en-US"/>
          </a:p>
        </p:txBody>
      </p:sp>
    </p:spTree>
    <p:extLst>
      <p:ext uri="{BB962C8B-B14F-4D97-AF65-F5344CB8AC3E}">
        <p14:creationId xmlns:p14="http://schemas.microsoft.com/office/powerpoint/2010/main" val="9111166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100000">
              <a:srgbClr val="FFFFFF"/>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8D950-EBCA-DD4A-95E0-5AA0B3499FAE}" type="datetimeFigureOut">
              <a:rPr lang="en-US" smtClean="0"/>
              <a:t>9/26/16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981AC-B817-7945-9FBA-E61F13CBBCA2}" type="slidenum">
              <a:rPr lang="en-US" smtClean="0"/>
              <a:t>‹#›</a:t>
            </a:fld>
            <a:endParaRPr lang="en-US"/>
          </a:p>
        </p:txBody>
      </p:sp>
    </p:spTree>
    <p:extLst>
      <p:ext uri="{BB962C8B-B14F-4D97-AF65-F5344CB8AC3E}">
        <p14:creationId xmlns:p14="http://schemas.microsoft.com/office/powerpoint/2010/main" val="228335560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counselorcalabrese.weebly.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acefem.com/mnemonics/" TargetMode="External"/><Relationship Id="rId4" Type="http://schemas.openxmlformats.org/officeDocument/2006/relationships/hyperlink" Target="http://flocabulary.com/why/" TargetMode="External"/><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studyblue.com" TargetMode="External"/><Relationship Id="rId4" Type="http://schemas.openxmlformats.org/officeDocument/2006/relationships/hyperlink" Target="http://www.quizlet.com" TargetMode="External"/><Relationship Id="rId5" Type="http://schemas.openxmlformats.org/officeDocument/2006/relationships/image" Target="../media/image6.jpeg"/><Relationship Id="rId6" Type="http://schemas.openxmlformats.org/officeDocument/2006/relationships/image" Target="../media/image7.wmf"/><Relationship Id="rId7"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TextBox 4"/>
          <p:cNvSpPr txBox="1"/>
          <p:nvPr/>
        </p:nvSpPr>
        <p:spPr>
          <a:xfrm>
            <a:off x="1738300" y="1047453"/>
            <a:ext cx="6153279" cy="5878532"/>
          </a:xfrm>
          <a:prstGeom prst="rect">
            <a:avLst/>
          </a:prstGeom>
          <a:noFill/>
        </p:spPr>
        <p:txBody>
          <a:bodyPr wrap="square" rtlCol="0">
            <a:spAutoFit/>
          </a:bodyPr>
          <a:lstStyle/>
          <a:p>
            <a:pPr algn="ctr"/>
            <a:r>
              <a:rPr lang="en-US" sz="4800" dirty="0" smtClean="0"/>
              <a:t>Ms. Calabrese</a:t>
            </a:r>
          </a:p>
          <a:p>
            <a:pPr algn="ctr"/>
            <a:r>
              <a:rPr lang="en-US" sz="4800" dirty="0" smtClean="0"/>
              <a:t>9</a:t>
            </a:r>
            <a:r>
              <a:rPr lang="en-US" sz="4800" baseline="30000" dirty="0" smtClean="0"/>
              <a:t>th</a:t>
            </a:r>
            <a:r>
              <a:rPr lang="en-US" sz="4800" dirty="0" smtClean="0"/>
              <a:t> Grade Counselor</a:t>
            </a:r>
          </a:p>
          <a:p>
            <a:pPr algn="ctr"/>
            <a:endParaRPr lang="en-US" sz="4000" dirty="0" smtClean="0"/>
          </a:p>
          <a:p>
            <a:pPr algn="ctr"/>
            <a:r>
              <a:rPr lang="en-US" sz="4800" dirty="0" smtClean="0"/>
              <a:t>Student Success Skills – Study Tips &amp; Organization</a:t>
            </a:r>
            <a:endParaRPr lang="en-US" sz="4800" dirty="0"/>
          </a:p>
          <a:p>
            <a:pPr algn="ctr"/>
            <a:r>
              <a:rPr lang="en-US" sz="4800" dirty="0" smtClean="0"/>
              <a:t/>
            </a:r>
            <a:br>
              <a:rPr lang="en-US" sz="4800" dirty="0" smtClean="0"/>
            </a:br>
            <a:endParaRPr lang="en-US" sz="4800" dirty="0"/>
          </a:p>
        </p:txBody>
      </p:sp>
      <p:sp>
        <p:nvSpPr>
          <p:cNvPr id="2" name="TextBox 1"/>
          <p:cNvSpPr txBox="1"/>
          <p:nvPr/>
        </p:nvSpPr>
        <p:spPr>
          <a:xfrm>
            <a:off x="1922732" y="6017899"/>
            <a:ext cx="5779615" cy="461665"/>
          </a:xfrm>
          <a:prstGeom prst="rect">
            <a:avLst/>
          </a:prstGeom>
          <a:noFill/>
        </p:spPr>
        <p:txBody>
          <a:bodyPr wrap="square" rtlCol="0">
            <a:spAutoFit/>
          </a:bodyPr>
          <a:lstStyle/>
          <a:p>
            <a:pPr algn="ctr"/>
            <a:r>
              <a:rPr lang="en-US" sz="2400" dirty="0" smtClean="0">
                <a:hlinkClick r:id="rId3"/>
              </a:rPr>
              <a:t>http://counselorcalabrese.weebly.com</a:t>
            </a:r>
            <a:endParaRPr lang="en-US" dirty="0"/>
          </a:p>
        </p:txBody>
      </p:sp>
    </p:spTree>
    <p:extLst>
      <p:ext uri="{BB962C8B-B14F-4D97-AF65-F5344CB8AC3E}">
        <p14:creationId xmlns:p14="http://schemas.microsoft.com/office/powerpoint/2010/main" val="17015450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74" y="273161"/>
            <a:ext cx="8229600" cy="1143000"/>
          </a:xfrm>
        </p:spPr>
        <p:txBody>
          <a:bodyPr/>
          <a:lstStyle/>
          <a:p>
            <a:pPr>
              <a:defRPr/>
            </a:pPr>
            <a:r>
              <a:rPr lang="en-US" dirty="0">
                <a:latin typeface="Arial Black" charset="0"/>
                <a:cs typeface="+mj-cs"/>
              </a:rPr>
              <a:t>Mnemonic Devices</a:t>
            </a:r>
          </a:p>
        </p:txBody>
      </p:sp>
      <p:sp>
        <p:nvSpPr>
          <p:cNvPr id="3" name="Content Placeholder 2"/>
          <p:cNvSpPr>
            <a:spLocks noGrp="1"/>
          </p:cNvSpPr>
          <p:nvPr>
            <p:ph idx="1"/>
          </p:nvPr>
        </p:nvSpPr>
        <p:spPr>
          <a:xfrm>
            <a:off x="533400" y="1447800"/>
            <a:ext cx="8007350" cy="4191000"/>
          </a:xfrm>
        </p:spPr>
        <p:txBody>
          <a:bodyPr>
            <a:normAutofit fontScale="92500" lnSpcReduction="20000"/>
          </a:bodyPr>
          <a:lstStyle/>
          <a:p>
            <a:pPr>
              <a:buFont typeface="Wingdings" pitchFamily="2" charset="2"/>
              <a:buChar char="§"/>
              <a:defRPr/>
            </a:pPr>
            <a:r>
              <a:rPr lang="en-US" dirty="0" smtClean="0">
                <a:ea typeface="+mn-ea"/>
                <a:cs typeface="+mn-cs"/>
              </a:rPr>
              <a:t>Ways to help you remember</a:t>
            </a:r>
          </a:p>
          <a:p>
            <a:pPr>
              <a:buFont typeface="Wingdings" pitchFamily="2" charset="2"/>
              <a:buChar char="§"/>
              <a:defRPr/>
            </a:pPr>
            <a:r>
              <a:rPr lang="en-US" dirty="0" smtClean="0">
                <a:ea typeface="+mn-ea"/>
                <a:cs typeface="+mn-cs"/>
                <a:hlinkClick r:id="rId3"/>
              </a:rPr>
              <a:t>Words or sentences</a:t>
            </a:r>
            <a:endParaRPr lang="en-US" dirty="0" smtClean="0">
              <a:ea typeface="+mn-ea"/>
              <a:cs typeface="+mn-cs"/>
            </a:endParaRPr>
          </a:p>
          <a:p>
            <a:pPr lvl="1">
              <a:buFont typeface="Wingdings" pitchFamily="2" charset="2"/>
              <a:buChar char="§"/>
              <a:defRPr/>
            </a:pPr>
            <a:r>
              <a:rPr lang="en-US" dirty="0" smtClean="0"/>
              <a:t>Great Lakes:  HOMES</a:t>
            </a:r>
          </a:p>
          <a:p>
            <a:pPr lvl="1">
              <a:buFont typeface="Wingdings" pitchFamily="2" charset="2"/>
              <a:buChar char="§"/>
              <a:defRPr/>
            </a:pPr>
            <a:r>
              <a:rPr lang="en-US" dirty="0" smtClean="0"/>
              <a:t>Colors of spectrum:  ROY G. BIV</a:t>
            </a:r>
          </a:p>
          <a:p>
            <a:pPr lvl="1">
              <a:buFont typeface="Wingdings" pitchFamily="2" charset="2"/>
              <a:buChar char="§"/>
              <a:defRPr/>
            </a:pPr>
            <a:r>
              <a:rPr lang="en-US" dirty="0" smtClean="0"/>
              <a:t>Order of operations:  Please Excuse My Dear Aunt Sally</a:t>
            </a:r>
          </a:p>
          <a:p>
            <a:pPr lvl="1">
              <a:buFont typeface="Wingdings" pitchFamily="2" charset="2"/>
              <a:buChar char="§"/>
              <a:defRPr/>
            </a:pPr>
            <a:r>
              <a:rPr lang="en-US" dirty="0" smtClean="0"/>
              <a:t>Planets:  My Very Educated Mother Just Served Us Nine Pizzas.</a:t>
            </a:r>
          </a:p>
          <a:p>
            <a:pPr>
              <a:buFont typeface="Wingdings" pitchFamily="2" charset="2"/>
              <a:buChar char="§"/>
              <a:defRPr/>
            </a:pPr>
            <a:r>
              <a:rPr lang="en-US" dirty="0" smtClean="0">
                <a:ea typeface="+mn-ea"/>
                <a:cs typeface="+mn-cs"/>
                <a:hlinkClick r:id="rId4"/>
              </a:rPr>
              <a:t>Rhymes</a:t>
            </a:r>
            <a:endParaRPr lang="en-US" dirty="0" smtClean="0">
              <a:ea typeface="+mn-ea"/>
              <a:cs typeface="+mn-cs"/>
            </a:endParaRPr>
          </a:p>
          <a:p>
            <a:pPr lvl="1">
              <a:buFont typeface="Wingdings" pitchFamily="2" charset="2"/>
              <a:buChar char="§"/>
              <a:defRPr/>
            </a:pPr>
            <a:r>
              <a:rPr lang="en-US" dirty="0" smtClean="0"/>
              <a:t>In ____, Columbus sailed the ocean blue</a:t>
            </a:r>
          </a:p>
          <a:p>
            <a:pPr lvl="1">
              <a:buFont typeface="Wingdings" pitchFamily="2" charset="2"/>
              <a:buChar char="§"/>
              <a:defRPr/>
            </a:pPr>
            <a:endParaRPr lang="en-US" dirty="0"/>
          </a:p>
        </p:txBody>
      </p:sp>
      <p:pic>
        <p:nvPicPr>
          <p:cNvPr id="22531" name="Picture 2" descr="C:\Users\terese_ewing\AppData\Local\Microsoft\Windows\Temporary Internet Files\Content.IE5\4LWH28F9\MP91022075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1213" y="0"/>
            <a:ext cx="19827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20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175" cy="1431925"/>
          </a:xfrm>
        </p:spPr>
        <p:txBody>
          <a:bodyPr/>
          <a:lstStyle/>
          <a:p>
            <a:pPr>
              <a:defRPr/>
            </a:pPr>
            <a:r>
              <a:rPr lang="en-US" dirty="0">
                <a:latin typeface="Arial"/>
                <a:cs typeface="Arial"/>
              </a:rPr>
              <a:t>Taking Notes</a:t>
            </a:r>
          </a:p>
        </p:txBody>
      </p:sp>
      <p:sp>
        <p:nvSpPr>
          <p:cNvPr id="3" name="Content Placeholder 2"/>
          <p:cNvSpPr>
            <a:spLocks noGrp="1"/>
          </p:cNvSpPr>
          <p:nvPr>
            <p:ph idx="1"/>
          </p:nvPr>
        </p:nvSpPr>
        <p:spPr>
          <a:xfrm>
            <a:off x="381000" y="2195014"/>
            <a:ext cx="8464550" cy="3075688"/>
          </a:xfrm>
        </p:spPr>
        <p:txBody>
          <a:bodyPr>
            <a:normAutofit fontScale="92500" lnSpcReduction="20000"/>
          </a:bodyPr>
          <a:lstStyle/>
          <a:p>
            <a:pPr>
              <a:defRPr/>
            </a:pPr>
            <a:r>
              <a:rPr lang="en-US" dirty="0">
                <a:latin typeface="Arial"/>
                <a:cs typeface="Arial"/>
              </a:rPr>
              <a:t>If </a:t>
            </a:r>
            <a:r>
              <a:rPr lang="en-US" dirty="0" smtClean="0">
                <a:latin typeface="Arial"/>
                <a:cs typeface="Arial"/>
              </a:rPr>
              <a:t>a teacher </a:t>
            </a:r>
            <a:r>
              <a:rPr lang="en-US" dirty="0">
                <a:latin typeface="Arial"/>
                <a:cs typeface="Arial"/>
              </a:rPr>
              <a:t>writes it </a:t>
            </a:r>
            <a:r>
              <a:rPr lang="en-US" dirty="0" smtClean="0">
                <a:latin typeface="Arial"/>
                <a:cs typeface="Arial"/>
              </a:rPr>
              <a:t>the on </a:t>
            </a:r>
            <a:r>
              <a:rPr lang="en-US" dirty="0">
                <a:latin typeface="Arial"/>
                <a:cs typeface="Arial"/>
              </a:rPr>
              <a:t>board, repeats it, or says it</a:t>
            </a:r>
            <a:r>
              <a:rPr lang="ja-JP" altLang="en-US" dirty="0">
                <a:latin typeface="Arial"/>
                <a:cs typeface="Arial"/>
              </a:rPr>
              <a:t>’</a:t>
            </a:r>
            <a:r>
              <a:rPr lang="en-US" dirty="0">
                <a:latin typeface="Arial"/>
                <a:cs typeface="Arial"/>
              </a:rPr>
              <a:t>s important, WRITE IT DOWN!</a:t>
            </a:r>
          </a:p>
          <a:p>
            <a:pPr>
              <a:defRPr/>
            </a:pPr>
            <a:r>
              <a:rPr lang="en-US" dirty="0">
                <a:latin typeface="Arial"/>
                <a:cs typeface="Arial"/>
              </a:rPr>
              <a:t>PUT IN </a:t>
            </a:r>
            <a:r>
              <a:rPr lang="en-US" dirty="0" smtClean="0">
                <a:latin typeface="Arial"/>
                <a:cs typeface="Arial"/>
              </a:rPr>
              <a:t>YOUR NOTEBOOK (or folder on desktop)</a:t>
            </a:r>
            <a:endParaRPr lang="en-US" dirty="0">
              <a:latin typeface="Arial"/>
              <a:cs typeface="Arial"/>
            </a:endParaRPr>
          </a:p>
          <a:p>
            <a:pPr>
              <a:defRPr/>
            </a:pPr>
            <a:r>
              <a:rPr lang="en-US" dirty="0" smtClean="0">
                <a:latin typeface="Arial"/>
                <a:cs typeface="Arial"/>
              </a:rPr>
              <a:t>Listen </a:t>
            </a:r>
            <a:r>
              <a:rPr lang="en-US" dirty="0">
                <a:latin typeface="Arial"/>
                <a:cs typeface="Arial"/>
              </a:rPr>
              <a:t>carefully!</a:t>
            </a:r>
          </a:p>
          <a:p>
            <a:pPr>
              <a:defRPr/>
            </a:pPr>
            <a:r>
              <a:rPr lang="en-US" dirty="0">
                <a:latin typeface="Arial"/>
                <a:cs typeface="Arial"/>
              </a:rPr>
              <a:t>Write examples and page numbers </a:t>
            </a:r>
            <a:r>
              <a:rPr lang="en-US" dirty="0" smtClean="0">
                <a:latin typeface="Arial"/>
                <a:cs typeface="Arial"/>
              </a:rPr>
              <a:t>(if applicable)</a:t>
            </a:r>
            <a:endParaRPr lang="en-US" dirty="0">
              <a:latin typeface="Arial"/>
              <a:cs typeface="Arial"/>
            </a:endParaRPr>
          </a:p>
          <a:p>
            <a:pPr marL="457200" lvl="1" indent="0">
              <a:buNone/>
              <a:defRPr/>
            </a:pPr>
            <a:endParaRPr lang="en-US" dirty="0">
              <a:latin typeface="Arial"/>
              <a:cs typeface="Arial"/>
              <a:sym typeface="Wingdings" charset="0"/>
            </a:endParaRPr>
          </a:p>
        </p:txBody>
      </p:sp>
      <p:pic>
        <p:nvPicPr>
          <p:cNvPr id="25603" name="Picture 2" descr="C:\Users\terese_ewing\AppData\Local\Microsoft\Windows\Temporary Internet Files\Content.IE5\4LWH28F9\MP9102209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817" y="4940194"/>
            <a:ext cx="1919183" cy="191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C:\Users\terese_ewing\AppData\Local\Microsoft\Windows\Temporary Internet Files\Content.IE5\UQEM6UF7\MP90039957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66700"/>
            <a:ext cx="1752600" cy="192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426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2" name="Rectangle 4"/>
          <p:cNvSpPr>
            <a:spLocks noGrp="1" noChangeArrowheads="1"/>
          </p:cNvSpPr>
          <p:nvPr>
            <p:ph type="title"/>
          </p:nvPr>
        </p:nvSpPr>
        <p:spPr bwMode="auto">
          <a:solidFill>
            <a:schemeClr val="bg1">
              <a:alpha val="0"/>
            </a:schemeClr>
          </a:solidFill>
          <a:ln/>
          <a:extLst/>
        </p:spPr>
        <p:txBody>
          <a:bodyPr wrap="square" lIns="91440" tIns="45720" rIns="91440" bIns="45720" numCol="1" anchor="t" anchorCtr="0" compatLnSpc="1">
            <a:prstTxWarp prst="textNoShape">
              <a:avLst/>
            </a:prstTxWarp>
          </a:bodyPr>
          <a:lstStyle/>
          <a:p>
            <a:r>
              <a:rPr lang="en-US" sz="3600" dirty="0">
                <a:latin typeface="Arial"/>
                <a:cs typeface="Arial"/>
              </a:rPr>
              <a:t>Boosting Memory:  Index Cards</a:t>
            </a:r>
          </a:p>
        </p:txBody>
      </p:sp>
      <p:sp>
        <p:nvSpPr>
          <p:cNvPr id="447494" name="Rectangle 6"/>
          <p:cNvSpPr>
            <a:spLocks noGrp="1" noChangeArrowheads="1"/>
          </p:cNvSpPr>
          <p:nvPr>
            <p:ph type="body" sz="half" idx="2"/>
          </p:nvPr>
        </p:nvSpPr>
        <p:spPr bwMode="auto">
          <a:xfrm>
            <a:off x="1806860" y="1695486"/>
            <a:ext cx="5486400" cy="414925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fontScale="92500" lnSpcReduction="20000"/>
          </a:bodyPr>
          <a:lstStyle/>
          <a:p>
            <a:pPr>
              <a:spcBef>
                <a:spcPts val="0"/>
              </a:spcBef>
            </a:pPr>
            <a:r>
              <a:rPr lang="en-US" dirty="0">
                <a:latin typeface="Arial"/>
                <a:cs typeface="Arial"/>
              </a:rPr>
              <a:t>Create index cards using the </a:t>
            </a:r>
            <a:r>
              <a:rPr lang="ja-JP" altLang="en-US" dirty="0">
                <a:latin typeface="Arial"/>
                <a:cs typeface="Arial"/>
              </a:rPr>
              <a:t>“</a:t>
            </a:r>
            <a:r>
              <a:rPr lang="en-US" dirty="0">
                <a:latin typeface="Arial"/>
                <a:cs typeface="Arial"/>
              </a:rPr>
              <a:t>Most Important Ideas</a:t>
            </a:r>
            <a:r>
              <a:rPr lang="ja-JP" altLang="en-US" dirty="0">
                <a:latin typeface="Arial"/>
                <a:cs typeface="Arial"/>
              </a:rPr>
              <a:t>”</a:t>
            </a:r>
            <a:r>
              <a:rPr lang="en-US" dirty="0">
                <a:latin typeface="Arial"/>
                <a:cs typeface="Arial"/>
              </a:rPr>
              <a:t> (from outlines, concept maps)</a:t>
            </a:r>
          </a:p>
          <a:p>
            <a:pPr>
              <a:spcBef>
                <a:spcPts val="0"/>
              </a:spcBef>
              <a:buFontTx/>
              <a:buNone/>
            </a:pPr>
            <a:endParaRPr lang="en-US" dirty="0">
              <a:latin typeface="Arial"/>
              <a:cs typeface="Arial"/>
            </a:endParaRPr>
          </a:p>
          <a:p>
            <a:pPr>
              <a:spcBef>
                <a:spcPts val="0"/>
              </a:spcBef>
            </a:pPr>
            <a:r>
              <a:rPr lang="en-US" dirty="0">
                <a:latin typeface="Arial"/>
                <a:cs typeface="Arial"/>
              </a:rPr>
              <a:t>Ask teachers to provide a few examples of  effective index cards related to the upcoming test.</a:t>
            </a:r>
          </a:p>
          <a:p>
            <a:pPr>
              <a:spcBef>
                <a:spcPts val="0"/>
              </a:spcBef>
            </a:pPr>
            <a:endParaRPr lang="en-US" dirty="0">
              <a:latin typeface="Arial"/>
              <a:cs typeface="Arial"/>
            </a:endParaRPr>
          </a:p>
          <a:p>
            <a:pPr>
              <a:spcBef>
                <a:spcPts val="0"/>
              </a:spcBef>
            </a:pPr>
            <a:r>
              <a:rPr lang="en-US" dirty="0">
                <a:latin typeface="Arial"/>
                <a:cs typeface="Arial"/>
              </a:rPr>
              <a:t>Review note cards </a:t>
            </a:r>
            <a:r>
              <a:rPr lang="en-US" dirty="0" smtClean="0">
                <a:latin typeface="Arial"/>
                <a:cs typeface="Arial"/>
              </a:rPr>
              <a:t>several times </a:t>
            </a:r>
            <a:r>
              <a:rPr lang="en-US" dirty="0">
                <a:latin typeface="Arial"/>
                <a:cs typeface="Arial"/>
              </a:rPr>
              <a:t>before the test.</a:t>
            </a:r>
          </a:p>
          <a:p>
            <a:pPr>
              <a:spcBef>
                <a:spcPts val="0"/>
              </a:spcBef>
            </a:pPr>
            <a:endParaRPr lang="en-US" dirty="0">
              <a:latin typeface="Arial"/>
              <a:cs typeface="Arial"/>
            </a:endParaRPr>
          </a:p>
        </p:txBody>
      </p:sp>
    </p:spTree>
    <p:extLst>
      <p:ext uri="{BB962C8B-B14F-4D97-AF65-F5344CB8AC3E}">
        <p14:creationId xmlns:p14="http://schemas.microsoft.com/office/powerpoint/2010/main" val="13617090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bwMode="auto">
          <a:solidFill>
            <a:schemeClr val="bg1">
              <a:alpha val="0"/>
            </a:schemeClr>
          </a:solidFill>
          <a:ln/>
          <a:extLst/>
        </p:spPr>
        <p:txBody>
          <a:bodyPr wrap="square" lIns="91440" tIns="45720" rIns="91440" bIns="45720" numCol="1" anchor="t" anchorCtr="0" compatLnSpc="1">
            <a:prstTxWarp prst="textNoShape">
              <a:avLst/>
            </a:prstTxWarp>
            <a:normAutofit/>
          </a:bodyPr>
          <a:lstStyle/>
          <a:p>
            <a:r>
              <a:rPr lang="en-US" altLang="ja-JP" sz="3600" dirty="0" smtClean="0">
                <a:latin typeface="Arial"/>
                <a:cs typeface="Arial"/>
              </a:rPr>
              <a:t>Your Own Personal Studying </a:t>
            </a:r>
            <a:r>
              <a:rPr lang="en-US" sz="3600" dirty="0" smtClean="0">
                <a:latin typeface="Arial"/>
                <a:cs typeface="Arial"/>
              </a:rPr>
              <a:t>Technique</a:t>
            </a:r>
            <a:endParaRPr lang="en-US" sz="3600" dirty="0">
              <a:latin typeface="Arial"/>
              <a:cs typeface="Arial"/>
            </a:endParaRPr>
          </a:p>
        </p:txBody>
      </p:sp>
      <p:sp>
        <p:nvSpPr>
          <p:cNvPr id="450565" name="Rectangle 5"/>
          <p:cNvSpPr>
            <a:spLocks noGrp="1" noChangeArrowheads="1"/>
          </p:cNvSpPr>
          <p:nvPr>
            <p:ph type="body" sz="half" idx="2"/>
          </p:nvPr>
        </p:nvSpPr>
        <p:spPr bwMode="auto">
          <a:xfrm>
            <a:off x="2553995" y="1805743"/>
            <a:ext cx="3733800" cy="4602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a:bodyPr>
          <a:lstStyle/>
          <a:p>
            <a:pPr algn="ctr">
              <a:lnSpc>
                <a:spcPct val="90000"/>
              </a:lnSpc>
              <a:buFontTx/>
              <a:buNone/>
            </a:pPr>
            <a:r>
              <a:rPr lang="en-US" dirty="0">
                <a:latin typeface="Arial"/>
                <a:cs typeface="Arial"/>
              </a:rPr>
              <a:t>Tie </a:t>
            </a:r>
            <a:r>
              <a:rPr lang="en-US" dirty="0" smtClean="0">
                <a:latin typeface="Arial"/>
                <a:cs typeface="Arial"/>
              </a:rPr>
              <a:t>something </a:t>
            </a:r>
            <a:r>
              <a:rPr lang="en-US" dirty="0">
                <a:latin typeface="Arial"/>
                <a:cs typeface="Arial"/>
              </a:rPr>
              <a:t>you like </a:t>
            </a:r>
            <a:r>
              <a:rPr lang="en-US" dirty="0" smtClean="0">
                <a:latin typeface="Arial"/>
                <a:cs typeface="Arial"/>
              </a:rPr>
              <a:t>into studying – listen to music, sit outside, chew gum – </a:t>
            </a:r>
            <a:r>
              <a:rPr lang="en-US" dirty="0">
                <a:latin typeface="Arial"/>
                <a:cs typeface="Arial"/>
              </a:rPr>
              <a:t>d</a:t>
            </a:r>
            <a:r>
              <a:rPr lang="en-US" dirty="0" smtClean="0">
                <a:latin typeface="Arial"/>
                <a:cs typeface="Arial"/>
              </a:rPr>
              <a:t>o what works best for you.</a:t>
            </a:r>
            <a:endParaRPr lang="en-US" dirty="0">
              <a:latin typeface="Arial"/>
              <a:cs typeface="Arial"/>
            </a:endParaRPr>
          </a:p>
        </p:txBody>
      </p:sp>
    </p:spTree>
    <p:extLst>
      <p:ext uri="{BB962C8B-B14F-4D97-AF65-F5344CB8AC3E}">
        <p14:creationId xmlns:p14="http://schemas.microsoft.com/office/powerpoint/2010/main" val="2296049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6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r>
              <a:rPr lang="en-US" dirty="0">
                <a:latin typeface="Arial"/>
                <a:cs typeface="Arial"/>
              </a:rPr>
              <a:t>			Calm Place</a:t>
            </a:r>
          </a:p>
        </p:txBody>
      </p:sp>
      <p:sp>
        <p:nvSpPr>
          <p:cNvPr id="199683" name="Rectangle 3"/>
          <p:cNvSpPr>
            <a:spLocks noGrp="1" noChangeArrowheads="1"/>
          </p:cNvSpPr>
          <p:nvPr>
            <p:ph type="body" sz="half" idx="2"/>
          </p:nvPr>
        </p:nvSpPr>
        <p:spPr bwMode="auto">
          <a:xfrm>
            <a:off x="3510308" y="2205144"/>
            <a:ext cx="5410200" cy="3162449"/>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endParaRPr lang="en-US" sz="3600" dirty="0"/>
          </a:p>
          <a:p>
            <a:pPr marL="0" indent="0" algn="ctr">
              <a:buNone/>
            </a:pPr>
            <a:r>
              <a:rPr lang="en-US" sz="3600" dirty="0" smtClean="0">
                <a:latin typeface="Arial"/>
                <a:cs typeface="Arial"/>
              </a:rPr>
              <a:t>Find your Happy Place</a:t>
            </a:r>
            <a:endParaRPr lang="en-US" sz="3600" dirty="0">
              <a:latin typeface="Arial"/>
              <a:cs typeface="Arial"/>
            </a:endParaRPr>
          </a:p>
        </p:txBody>
      </p:sp>
      <p:pic>
        <p:nvPicPr>
          <p:cNvPr id="3" name="Content Placeholder 2" descr="Hawaii Beaches-18.jpg"/>
          <p:cNvPicPr>
            <a:picLocks noGrp="1" noChangeAspect="1"/>
          </p:cNvPicPr>
          <p:nvPr>
            <p:ph sz="half" idx="1"/>
          </p:nvPr>
        </p:nvPicPr>
        <p:blipFill>
          <a:blip r:embed="rId3">
            <a:extLst>
              <a:ext uri="{28A0092B-C50C-407E-A947-70E740481C1C}">
                <a14:useLocalDpi xmlns:a14="http://schemas.microsoft.com/office/drawing/2010/main" val="0"/>
              </a:ext>
            </a:extLst>
          </a:blip>
          <a:srcRect l="24904" r="24904"/>
          <a:stretch>
            <a:fillRect/>
          </a:stretch>
        </p:blipFill>
        <p:spPr>
          <a:xfrm>
            <a:off x="457200" y="1600201"/>
            <a:ext cx="3053108" cy="3421546"/>
          </a:xfrm>
        </p:spPr>
      </p:pic>
    </p:spTree>
    <p:extLst>
      <p:ext uri="{BB962C8B-B14F-4D97-AF65-F5344CB8AC3E}">
        <p14:creationId xmlns:p14="http://schemas.microsoft.com/office/powerpoint/2010/main" val="30092842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bwMode="auto">
          <a:xfrm>
            <a:off x="-405714" y="274638"/>
            <a:ext cx="7751893"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a:bodyPr>
          <a:lstStyle/>
          <a:p>
            <a:r>
              <a:rPr lang="en-US" sz="4000" dirty="0"/>
              <a:t>                       Breathe, Picture, Focus</a:t>
            </a:r>
          </a:p>
        </p:txBody>
      </p:sp>
      <p:pic>
        <p:nvPicPr>
          <p:cNvPr id="203780" name="Picture 4" descr="Blue hill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66700" y="1371600"/>
            <a:ext cx="2438400" cy="4267200"/>
          </a:xfrm>
          <a:noFill/>
          <a:extLst>
            <a:ext uri="{909E8E84-426E-40dd-AFC4-6F175D3DCCD1}">
              <a14:hiddenFill xmlns:a14="http://schemas.microsoft.com/office/drawing/2010/main">
                <a:solidFill>
                  <a:srgbClr val="FFFFFF"/>
                </a:solidFill>
              </a14:hiddenFill>
            </a:ext>
          </a:extLst>
        </p:spPr>
      </p:pic>
      <p:sp>
        <p:nvSpPr>
          <p:cNvPr id="203779" name="Rectangle 3"/>
          <p:cNvSpPr>
            <a:spLocks noGrp="1" noChangeArrowheads="1"/>
          </p:cNvSpPr>
          <p:nvPr>
            <p:ph type="body" sz="half" idx="2"/>
          </p:nvPr>
        </p:nvSpPr>
        <p:spPr bwMode="auto">
          <a:xfrm>
            <a:off x="3962400" y="1447800"/>
            <a:ext cx="4114800" cy="5029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r>
              <a:rPr lang="en-US" sz="2800" b="1" i="1" u="sng" dirty="0"/>
              <a:t>Breathe</a:t>
            </a:r>
            <a:r>
              <a:rPr lang="en-US" sz="2800" dirty="0"/>
              <a:t> in slowly to count of 5, hold for count of 5, exhale to count of 5</a:t>
            </a:r>
          </a:p>
          <a:p>
            <a:endParaRPr lang="en-US" sz="2800" dirty="0"/>
          </a:p>
          <a:p>
            <a:r>
              <a:rPr lang="en-US" sz="2800" b="1" i="1" u="sng" dirty="0"/>
              <a:t>Picture</a:t>
            </a:r>
            <a:r>
              <a:rPr lang="en-US" sz="2800" dirty="0"/>
              <a:t> yourself in your </a:t>
            </a:r>
            <a:r>
              <a:rPr lang="ja-JP" altLang="en-US" sz="2800" dirty="0">
                <a:latin typeface="Arial"/>
              </a:rPr>
              <a:t>“</a:t>
            </a:r>
            <a:r>
              <a:rPr lang="en-US" sz="2800" dirty="0"/>
              <a:t>Calm </a:t>
            </a:r>
            <a:r>
              <a:rPr lang="en-US" sz="2800" dirty="0" smtClean="0"/>
              <a:t>Place</a:t>
            </a:r>
            <a:r>
              <a:rPr lang="ja-JP" altLang="en-US" sz="2800" dirty="0">
                <a:latin typeface="Arial"/>
              </a:rPr>
              <a:t>”</a:t>
            </a:r>
            <a:endParaRPr lang="en-US" sz="2800" dirty="0"/>
          </a:p>
          <a:p>
            <a:endParaRPr lang="en-US" sz="2800" dirty="0"/>
          </a:p>
          <a:p>
            <a:r>
              <a:rPr lang="en-US" sz="2800" b="1" i="1" u="sng" dirty="0"/>
              <a:t>Focus</a:t>
            </a:r>
            <a:r>
              <a:rPr lang="en-US" sz="2800" dirty="0"/>
              <a:t> on your strategy for the task at hand</a:t>
            </a:r>
          </a:p>
        </p:txBody>
      </p:sp>
    </p:spTree>
    <p:extLst>
      <p:ext uri="{BB962C8B-B14F-4D97-AF65-F5344CB8AC3E}">
        <p14:creationId xmlns:p14="http://schemas.microsoft.com/office/powerpoint/2010/main" val="11050739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bwMode="auto">
          <a:xfrm>
            <a:off x="1524000" y="274638"/>
            <a:ext cx="6096000" cy="1143000"/>
          </a:xfrm>
          <a:solidFill>
            <a:schemeClr val="bg1">
              <a:alpha val="0"/>
            </a:schemeClr>
          </a:solidFill>
          <a:ln/>
          <a:extLst/>
        </p:spPr>
        <p:txBody>
          <a:bodyPr wrap="square" lIns="91440" tIns="45720" rIns="91440" bIns="45720" numCol="1" anchor="t" anchorCtr="0" compatLnSpc="1">
            <a:prstTxWarp prst="textNoShape">
              <a:avLst/>
            </a:prstTxWarp>
          </a:bodyPr>
          <a:lstStyle/>
          <a:p>
            <a:r>
              <a:rPr lang="en-US" sz="4000" dirty="0"/>
              <a:t>     </a:t>
            </a:r>
            <a:r>
              <a:rPr lang="en-US" sz="4000" dirty="0" smtClean="0"/>
              <a:t>Don’t Stress Out!!</a:t>
            </a:r>
            <a:endParaRPr lang="en-US" sz="4000" dirty="0"/>
          </a:p>
        </p:txBody>
      </p:sp>
      <p:pic>
        <p:nvPicPr>
          <p:cNvPr id="4" name="Content Placeholder 3" descr="d70d1fe69781161739420014581d1b4c.jpg"/>
          <p:cNvPicPr>
            <a:picLocks noGrp="1" noChangeAspect="1"/>
          </p:cNvPicPr>
          <p:nvPr>
            <p:ph idx="1"/>
          </p:nvPr>
        </p:nvPicPr>
        <p:blipFill>
          <a:blip r:embed="rId3">
            <a:extLst>
              <a:ext uri="{28A0092B-C50C-407E-A947-70E740481C1C}">
                <a14:useLocalDpi xmlns:a14="http://schemas.microsoft.com/office/drawing/2010/main" val="0"/>
              </a:ext>
            </a:extLst>
          </a:blip>
          <a:srcRect l="-7719" r="-7719"/>
          <a:stretch>
            <a:fillRect/>
          </a:stretch>
        </p:blipFill>
        <p:spPr>
          <a:xfrm>
            <a:off x="1831975" y="1655763"/>
            <a:ext cx="5788025" cy="4183062"/>
          </a:xfrm>
        </p:spPr>
      </p:pic>
    </p:spTree>
    <p:extLst>
      <p:ext uri="{BB962C8B-B14F-4D97-AF65-F5344CB8AC3E}">
        <p14:creationId xmlns:p14="http://schemas.microsoft.com/office/powerpoint/2010/main" val="30550970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10557" cy="1143000"/>
          </a:xfrm>
        </p:spPr>
        <p:txBody>
          <a:bodyPr/>
          <a:lstStyle/>
          <a:p>
            <a:pPr>
              <a:defRPr/>
            </a:pPr>
            <a:r>
              <a:rPr lang="en-US" dirty="0">
                <a:latin typeface="Arial Black" charset="0"/>
                <a:cs typeface="+mj-cs"/>
              </a:rPr>
              <a:t>Taking Tests</a:t>
            </a:r>
          </a:p>
        </p:txBody>
      </p:sp>
      <p:sp>
        <p:nvSpPr>
          <p:cNvPr id="3" name="Content Placeholder 2"/>
          <p:cNvSpPr>
            <a:spLocks noGrp="1"/>
          </p:cNvSpPr>
          <p:nvPr>
            <p:ph idx="1"/>
          </p:nvPr>
        </p:nvSpPr>
        <p:spPr>
          <a:xfrm>
            <a:off x="152400" y="1524000"/>
            <a:ext cx="6477000" cy="4876800"/>
          </a:xfrm>
        </p:spPr>
        <p:txBody>
          <a:bodyPr>
            <a:normAutofit lnSpcReduction="10000"/>
          </a:bodyPr>
          <a:lstStyle/>
          <a:p>
            <a:pPr>
              <a:defRPr/>
            </a:pPr>
            <a:r>
              <a:rPr lang="en-US" dirty="0">
                <a:latin typeface="Arial" charset="0"/>
                <a:cs typeface="+mn-cs"/>
              </a:rPr>
              <a:t>Don</a:t>
            </a:r>
            <a:r>
              <a:rPr lang="ja-JP" altLang="en-US" dirty="0">
                <a:latin typeface="Arial" charset="0"/>
                <a:cs typeface="+mn-cs"/>
              </a:rPr>
              <a:t>’</a:t>
            </a:r>
            <a:r>
              <a:rPr lang="en-US" dirty="0">
                <a:latin typeface="Arial" charset="0"/>
                <a:cs typeface="+mn-cs"/>
              </a:rPr>
              <a:t>t wait until night before to study</a:t>
            </a:r>
          </a:p>
          <a:p>
            <a:pPr>
              <a:defRPr/>
            </a:pPr>
            <a:r>
              <a:rPr lang="en-US" dirty="0">
                <a:latin typeface="Arial" charset="0"/>
                <a:cs typeface="+mn-cs"/>
              </a:rPr>
              <a:t>Sleep well and eat </a:t>
            </a:r>
            <a:r>
              <a:rPr lang="en-US" dirty="0" smtClean="0">
                <a:latin typeface="Arial" charset="0"/>
                <a:cs typeface="+mn-cs"/>
              </a:rPr>
              <a:t>beforehand</a:t>
            </a:r>
            <a:endParaRPr lang="en-US" dirty="0">
              <a:latin typeface="Arial" charset="0"/>
              <a:cs typeface="+mn-cs"/>
            </a:endParaRPr>
          </a:p>
          <a:p>
            <a:pPr>
              <a:defRPr/>
            </a:pPr>
            <a:r>
              <a:rPr lang="en-US" dirty="0">
                <a:latin typeface="Arial" charset="0"/>
                <a:cs typeface="+mn-cs"/>
              </a:rPr>
              <a:t>Read questions carefully.</a:t>
            </a:r>
          </a:p>
          <a:p>
            <a:pPr>
              <a:defRPr/>
            </a:pPr>
            <a:r>
              <a:rPr lang="en-US" dirty="0">
                <a:latin typeface="Arial" charset="0"/>
                <a:cs typeface="+mn-cs"/>
              </a:rPr>
              <a:t>Answer questions you know </a:t>
            </a:r>
            <a:r>
              <a:rPr lang="en-US" dirty="0" smtClean="0">
                <a:latin typeface="Arial" charset="0"/>
                <a:cs typeface="+mn-cs"/>
              </a:rPr>
              <a:t>first,</a:t>
            </a:r>
            <a:r>
              <a:rPr lang="en-US" dirty="0">
                <a:latin typeface="Arial" charset="0"/>
              </a:rPr>
              <a:t> </a:t>
            </a:r>
            <a:r>
              <a:rPr lang="en-US" dirty="0" smtClean="0">
                <a:latin typeface="Arial" charset="0"/>
              </a:rPr>
              <a:t>then</a:t>
            </a:r>
            <a:r>
              <a:rPr lang="en-US" dirty="0" smtClean="0">
                <a:latin typeface="Arial" charset="0"/>
                <a:cs typeface="+mn-cs"/>
              </a:rPr>
              <a:t> </a:t>
            </a:r>
            <a:r>
              <a:rPr lang="en-US" dirty="0">
                <a:latin typeface="Arial" charset="0"/>
                <a:cs typeface="+mn-cs"/>
              </a:rPr>
              <a:t>go </a:t>
            </a:r>
            <a:r>
              <a:rPr lang="en-US" dirty="0" smtClean="0">
                <a:latin typeface="Arial" charset="0"/>
                <a:cs typeface="+mn-cs"/>
              </a:rPr>
              <a:t>back to the others </a:t>
            </a:r>
            <a:endParaRPr lang="en-US" dirty="0">
              <a:latin typeface="Arial" charset="0"/>
              <a:cs typeface="+mn-cs"/>
            </a:endParaRPr>
          </a:p>
          <a:p>
            <a:pPr>
              <a:defRPr/>
            </a:pPr>
            <a:r>
              <a:rPr lang="en-US" dirty="0">
                <a:latin typeface="Arial" charset="0"/>
                <a:cs typeface="+mn-cs"/>
              </a:rPr>
              <a:t>Write neatly</a:t>
            </a:r>
          </a:p>
          <a:p>
            <a:pPr>
              <a:defRPr/>
            </a:pPr>
            <a:r>
              <a:rPr lang="en-US" dirty="0" smtClean="0">
                <a:latin typeface="Arial" charset="0"/>
                <a:cs typeface="+mn-cs"/>
              </a:rPr>
              <a:t>Check over test before </a:t>
            </a:r>
            <a:r>
              <a:rPr lang="en-US" dirty="0">
                <a:latin typeface="Arial" charset="0"/>
                <a:cs typeface="+mn-cs"/>
              </a:rPr>
              <a:t>turning </a:t>
            </a:r>
            <a:r>
              <a:rPr lang="en-US" dirty="0" smtClean="0">
                <a:latin typeface="Arial" charset="0"/>
                <a:cs typeface="+mn-cs"/>
              </a:rPr>
              <a:t>it in</a:t>
            </a:r>
            <a:r>
              <a:rPr lang="en-US" dirty="0">
                <a:latin typeface="Arial" charset="0"/>
                <a:cs typeface="+mn-cs"/>
              </a:rPr>
              <a:t>!</a:t>
            </a:r>
          </a:p>
          <a:p>
            <a:pPr>
              <a:defRPr/>
            </a:pPr>
            <a:endParaRPr lang="en-US" dirty="0">
              <a:latin typeface="Arial" charset="0"/>
              <a:cs typeface="+mn-cs"/>
            </a:endParaRPr>
          </a:p>
          <a:p>
            <a:pPr>
              <a:buFont typeface="Wingdings" charset="0"/>
              <a:buNone/>
              <a:defRPr/>
            </a:pPr>
            <a:endParaRPr lang="en-US" dirty="0">
              <a:latin typeface="Arial" charset="0"/>
              <a:cs typeface="+mn-cs"/>
            </a:endParaRPr>
          </a:p>
          <a:p>
            <a:pPr>
              <a:defRPr/>
            </a:pPr>
            <a:endParaRPr lang="en-US" dirty="0">
              <a:latin typeface="Arial" charset="0"/>
              <a:cs typeface="+mn-cs"/>
            </a:endParaRPr>
          </a:p>
        </p:txBody>
      </p:sp>
      <p:pic>
        <p:nvPicPr>
          <p:cNvPr id="26627" name="Picture 2" descr="C:\Users\terese_ewing\AppData\Local\Microsoft\Windows\Temporary Internet Files\Content.IE5\ODJQ7BPL\MP9004022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279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657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idx="1"/>
          </p:nvPr>
        </p:nvSpPr>
        <p:spPr bwMode="auto">
          <a:xfrm>
            <a:off x="609600" y="907294"/>
            <a:ext cx="8534400" cy="5334000"/>
          </a:xfrm>
          <a:solidFill>
            <a:schemeClr val="bg1">
              <a:alpha val="0"/>
            </a:schemeClr>
          </a:solidFill>
          <a:ln/>
          <a:extLst/>
        </p:spPr>
        <p:txBody>
          <a:bodyPr wrap="square" lIns="91440" tIns="45720" rIns="91440" bIns="45720" numCol="1" anchor="t" anchorCtr="0" compatLnSpc="1">
            <a:prstTxWarp prst="textNoShape">
              <a:avLst/>
            </a:prstTxWarp>
            <a:noAutofit/>
          </a:bodyPr>
          <a:lstStyle/>
          <a:p>
            <a:pPr marL="457200" indent="-457200" eaLnBrk="0" hangingPunct="0">
              <a:spcBef>
                <a:spcPct val="50000"/>
              </a:spcBef>
              <a:buFontTx/>
              <a:buAutoNum type="arabicPeriod"/>
            </a:pPr>
            <a:r>
              <a:rPr lang="en-US" sz="2000" dirty="0">
                <a:latin typeface="Arial"/>
                <a:cs typeface="Arial"/>
              </a:rPr>
              <a:t>Use slow breathing to relax.</a:t>
            </a:r>
          </a:p>
          <a:p>
            <a:pPr marL="457200" indent="-457200" eaLnBrk="0" hangingPunct="0">
              <a:spcBef>
                <a:spcPct val="50000"/>
              </a:spcBef>
              <a:buFontTx/>
              <a:buAutoNum type="arabicPeriod"/>
            </a:pPr>
            <a:r>
              <a:rPr lang="en-US" sz="2000" dirty="0">
                <a:latin typeface="Arial"/>
                <a:cs typeface="Arial"/>
              </a:rPr>
              <a:t>If you begin to get too anxious, repeat slow breathing and picture your </a:t>
            </a:r>
            <a:r>
              <a:rPr lang="ja-JP" altLang="en-US" sz="2000" dirty="0">
                <a:latin typeface="Arial"/>
                <a:cs typeface="Arial"/>
              </a:rPr>
              <a:t>“</a:t>
            </a:r>
            <a:r>
              <a:rPr lang="en-US" sz="2000" dirty="0">
                <a:latin typeface="Arial"/>
                <a:cs typeface="Arial"/>
              </a:rPr>
              <a:t>Calm place</a:t>
            </a:r>
            <a:r>
              <a:rPr lang="ja-JP" altLang="en-US" sz="2000" dirty="0">
                <a:latin typeface="Arial"/>
                <a:cs typeface="Arial"/>
              </a:rPr>
              <a:t>”</a:t>
            </a:r>
            <a:r>
              <a:rPr lang="en-US" sz="2000" dirty="0">
                <a:latin typeface="Arial"/>
                <a:cs typeface="Arial"/>
              </a:rPr>
              <a:t> for a moment to break the stress cycle. Focus on your test taking strategy.</a:t>
            </a:r>
          </a:p>
          <a:p>
            <a:pPr marL="457200" indent="-457200" eaLnBrk="0" hangingPunct="0">
              <a:spcBef>
                <a:spcPct val="50000"/>
              </a:spcBef>
              <a:buFontTx/>
              <a:buAutoNum type="arabicPeriod"/>
            </a:pPr>
            <a:r>
              <a:rPr lang="en-US" sz="2000" dirty="0">
                <a:latin typeface="Arial"/>
                <a:cs typeface="Arial"/>
              </a:rPr>
              <a:t>Look over the entire test to determine how long it is and where the most points are. Determine a time limit for each section.</a:t>
            </a:r>
          </a:p>
          <a:p>
            <a:pPr marL="457200" indent="-457200" eaLnBrk="0" hangingPunct="0">
              <a:spcBef>
                <a:spcPct val="50000"/>
              </a:spcBef>
              <a:buFontTx/>
              <a:buAutoNum type="arabicPeriod"/>
            </a:pPr>
            <a:r>
              <a:rPr lang="en-US" sz="2000" dirty="0">
                <a:latin typeface="Arial"/>
                <a:cs typeface="Arial"/>
              </a:rPr>
              <a:t>If you use acronyms, or other memory aids write them down on a scratch piece of paper</a:t>
            </a:r>
            <a:r>
              <a:rPr lang="en-US" sz="2000" dirty="0" smtClean="0">
                <a:latin typeface="Arial"/>
                <a:cs typeface="Arial"/>
              </a:rPr>
              <a:t>.</a:t>
            </a:r>
          </a:p>
          <a:p>
            <a:pPr marL="514350" indent="-514350" eaLnBrk="0" hangingPunct="0">
              <a:spcBef>
                <a:spcPct val="50000"/>
              </a:spcBef>
              <a:buAutoNum type="arabicPeriod" startAt="5"/>
            </a:pPr>
            <a:r>
              <a:rPr lang="en-US" sz="2000" dirty="0" smtClean="0">
                <a:latin typeface="Arial"/>
                <a:cs typeface="Arial"/>
              </a:rPr>
              <a:t>Answer </a:t>
            </a:r>
            <a:r>
              <a:rPr lang="en-US" sz="2000" dirty="0">
                <a:latin typeface="Arial"/>
                <a:cs typeface="Arial"/>
              </a:rPr>
              <a:t>the easy questions first. Often these </a:t>
            </a:r>
            <a:r>
              <a:rPr lang="en-US" sz="2000" dirty="0" smtClean="0">
                <a:latin typeface="Arial"/>
                <a:cs typeface="Arial"/>
              </a:rPr>
              <a:t>questions will </a:t>
            </a:r>
            <a:r>
              <a:rPr lang="en-US" sz="2000" dirty="0">
                <a:latin typeface="Arial"/>
                <a:cs typeface="Arial"/>
              </a:rPr>
              <a:t>have clues to harder questions</a:t>
            </a:r>
            <a:r>
              <a:rPr lang="en-US" sz="2000" dirty="0" smtClean="0">
                <a:latin typeface="Arial"/>
                <a:cs typeface="Arial"/>
              </a:rPr>
              <a:t>.</a:t>
            </a:r>
          </a:p>
          <a:p>
            <a:pPr marL="514350" indent="-514350" eaLnBrk="0" hangingPunct="0">
              <a:spcBef>
                <a:spcPct val="50000"/>
              </a:spcBef>
              <a:buFont typeface="Arial"/>
              <a:buAutoNum type="arabicPeriod" startAt="5"/>
            </a:pPr>
            <a:r>
              <a:rPr lang="en-US" sz="2000" dirty="0">
                <a:latin typeface="Arial"/>
                <a:cs typeface="Arial"/>
              </a:rPr>
              <a:t>Go back to the harder questions. Look for </a:t>
            </a:r>
            <a:r>
              <a:rPr lang="en-US" sz="2000" dirty="0" smtClean="0">
                <a:latin typeface="Arial"/>
                <a:cs typeface="Arial"/>
              </a:rPr>
              <a:t>clues. Eliminate </a:t>
            </a:r>
            <a:r>
              <a:rPr lang="en-US" sz="2000" dirty="0">
                <a:latin typeface="Arial"/>
                <a:cs typeface="Arial"/>
              </a:rPr>
              <a:t>any obvious wrong answers. If you are still not sure of the correct answer take your best educated guess.</a:t>
            </a:r>
          </a:p>
          <a:p>
            <a:pPr marL="514350" indent="-514350" eaLnBrk="0" hangingPunct="0">
              <a:spcBef>
                <a:spcPct val="50000"/>
              </a:spcBef>
              <a:buFont typeface="Arial"/>
              <a:buAutoNum type="arabicPeriod" startAt="5"/>
            </a:pPr>
            <a:r>
              <a:rPr lang="en-US" sz="2000" dirty="0">
                <a:latin typeface="Arial"/>
                <a:cs typeface="Arial"/>
              </a:rPr>
              <a:t>Budget your time so that you have a few minutes left  at the end to check your answers. Make sure you do not leave any blank. </a:t>
            </a:r>
          </a:p>
          <a:p>
            <a:pPr marL="514350" indent="-514350" eaLnBrk="0" hangingPunct="0">
              <a:spcBef>
                <a:spcPct val="50000"/>
              </a:spcBef>
              <a:buAutoNum type="arabicPeriod" startAt="5"/>
            </a:pPr>
            <a:endParaRPr lang="en-US" sz="2000" dirty="0" smtClean="0">
              <a:latin typeface="Arial"/>
              <a:cs typeface="Arial"/>
            </a:endParaRPr>
          </a:p>
          <a:p>
            <a:pPr marL="514350" indent="-514350" eaLnBrk="0" hangingPunct="0">
              <a:spcBef>
                <a:spcPct val="50000"/>
              </a:spcBef>
              <a:buAutoNum type="arabicPeriod" startAt="5"/>
            </a:pPr>
            <a:endParaRPr lang="en-US" sz="2000" dirty="0">
              <a:latin typeface="Arial"/>
              <a:cs typeface="Arial"/>
            </a:endParaRPr>
          </a:p>
          <a:p>
            <a:pPr marL="2286000" lvl="4" indent="-457200" eaLnBrk="0" hangingPunct="0">
              <a:spcBef>
                <a:spcPct val="50000"/>
              </a:spcBef>
              <a:buFontTx/>
              <a:buNone/>
            </a:pPr>
            <a:r>
              <a:rPr lang="en-US" dirty="0">
                <a:latin typeface="Arial"/>
                <a:cs typeface="Arial"/>
              </a:rPr>
              <a:t>                                          </a:t>
            </a:r>
          </a:p>
        </p:txBody>
      </p:sp>
      <p:sp>
        <p:nvSpPr>
          <p:cNvPr id="205827" name="Rectangle 3"/>
          <p:cNvSpPr>
            <a:spLocks noChangeArrowheads="1"/>
          </p:cNvSpPr>
          <p:nvPr/>
        </p:nvSpPr>
        <p:spPr bwMode="auto">
          <a:xfrm>
            <a:off x="1219200" y="0"/>
            <a:ext cx="7132638" cy="625475"/>
          </a:xfrm>
          <a:prstGeom prst="rect">
            <a:avLst/>
          </a:prstGeom>
          <a:solidFill>
            <a:schemeClr val="bg1">
              <a:alpha val="0"/>
            </a:schemeClr>
          </a:solidFill>
          <a:ln>
            <a:noFill/>
          </a:ln>
          <a:effectLst/>
          <a:extLst/>
        </p:spPr>
        <p:txBody>
          <a:bodyPr>
            <a:spAutoFit/>
          </a:bodyPr>
          <a:lstStyle/>
          <a:p>
            <a:pPr eaLnBrk="0" hangingPunct="0"/>
            <a:r>
              <a:rPr lang="en-US" sz="3500" dirty="0">
                <a:solidFill>
                  <a:schemeClr val="tx2"/>
                </a:solidFill>
                <a:latin typeface="Times New Roman" charset="0"/>
              </a:rPr>
              <a:t>  </a:t>
            </a:r>
            <a:r>
              <a:rPr lang="en-US" sz="3500" dirty="0">
                <a:solidFill>
                  <a:schemeClr val="tx2"/>
                </a:solidFill>
                <a:latin typeface="Arial"/>
                <a:cs typeface="Arial"/>
              </a:rPr>
              <a:t>  </a:t>
            </a:r>
            <a:r>
              <a:rPr lang="en-US" sz="3500" u="sng" dirty="0">
                <a:solidFill>
                  <a:srgbClr val="FF3300"/>
                </a:solidFill>
                <a:latin typeface="Arial"/>
                <a:cs typeface="Arial"/>
              </a:rPr>
              <a:t>Seven Test Taking Strategies</a:t>
            </a:r>
          </a:p>
        </p:txBody>
      </p:sp>
    </p:spTree>
    <p:extLst>
      <p:ext uri="{BB962C8B-B14F-4D97-AF65-F5344CB8AC3E}">
        <p14:creationId xmlns:p14="http://schemas.microsoft.com/office/powerpoint/2010/main" val="15974283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bwMode="auto">
          <a:xfrm>
            <a:off x="1078336" y="527553"/>
            <a:ext cx="6576096"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a:bodyPr>
          <a:lstStyle/>
          <a:p>
            <a:r>
              <a:rPr lang="en-US" dirty="0">
                <a:latin typeface="Arial"/>
                <a:cs typeface="Arial"/>
              </a:rPr>
              <a:t>  </a:t>
            </a:r>
            <a:r>
              <a:rPr lang="en-US" dirty="0" smtClean="0">
                <a:solidFill>
                  <a:srgbClr val="0066CC"/>
                </a:solidFill>
                <a:latin typeface="Arial"/>
                <a:cs typeface="Arial"/>
              </a:rPr>
              <a:t>Remember – Optimism!</a:t>
            </a:r>
            <a:endParaRPr lang="en-US" dirty="0">
              <a:solidFill>
                <a:srgbClr val="0066CC"/>
              </a:solidFill>
              <a:latin typeface="Arial"/>
              <a:cs typeface="Arial"/>
            </a:endParaRPr>
          </a:p>
        </p:txBody>
      </p:sp>
      <p:sp>
        <p:nvSpPr>
          <p:cNvPr id="630787" name="Rectangle 3"/>
          <p:cNvSpPr>
            <a:spLocks noGrp="1" noChangeArrowheads="1"/>
          </p:cNvSpPr>
          <p:nvPr>
            <p:ph idx="1"/>
          </p:nvPr>
        </p:nvSpPr>
        <p:spPr bwMode="auto">
          <a:xfrm>
            <a:off x="3313840" y="1670553"/>
            <a:ext cx="5334000" cy="4724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marL="0" indent="0" algn="ctr">
              <a:lnSpc>
                <a:spcPct val="90000"/>
              </a:lnSpc>
              <a:buNone/>
            </a:pPr>
            <a:r>
              <a:rPr lang="en-US" dirty="0">
                <a:latin typeface="Arial"/>
                <a:cs typeface="Arial"/>
              </a:rPr>
              <a:t>Don</a:t>
            </a:r>
            <a:r>
              <a:rPr lang="ja-JP" altLang="en-US" dirty="0">
                <a:latin typeface="Arial"/>
                <a:cs typeface="Arial"/>
              </a:rPr>
              <a:t>’</a:t>
            </a:r>
            <a:r>
              <a:rPr lang="en-US" dirty="0">
                <a:latin typeface="Arial"/>
                <a:cs typeface="Arial"/>
              </a:rPr>
              <a:t>t doubt your </a:t>
            </a:r>
            <a:r>
              <a:rPr lang="en-US" u="sng" dirty="0">
                <a:solidFill>
                  <a:srgbClr val="0066CC"/>
                </a:solidFill>
                <a:latin typeface="Arial"/>
                <a:cs typeface="Arial"/>
              </a:rPr>
              <a:t>ability </a:t>
            </a:r>
          </a:p>
          <a:p>
            <a:pPr algn="ctr">
              <a:lnSpc>
                <a:spcPct val="90000"/>
              </a:lnSpc>
            </a:pPr>
            <a:endParaRPr lang="en-US" u="sng" dirty="0">
              <a:solidFill>
                <a:srgbClr val="0066CC"/>
              </a:solidFill>
              <a:latin typeface="Arial"/>
              <a:cs typeface="Arial"/>
            </a:endParaRPr>
          </a:p>
          <a:p>
            <a:pPr marL="0" indent="0" algn="ctr">
              <a:lnSpc>
                <a:spcPct val="90000"/>
              </a:lnSpc>
              <a:buNone/>
            </a:pPr>
            <a:r>
              <a:rPr lang="en-US" dirty="0" smtClean="0">
                <a:latin typeface="Arial"/>
                <a:cs typeface="Arial"/>
              </a:rPr>
              <a:t>Doubt </a:t>
            </a:r>
            <a:r>
              <a:rPr lang="en-US" dirty="0">
                <a:latin typeface="Arial"/>
                <a:cs typeface="Arial"/>
              </a:rPr>
              <a:t>your </a:t>
            </a:r>
            <a:r>
              <a:rPr lang="en-US" u="sng" dirty="0">
                <a:solidFill>
                  <a:srgbClr val="0066CC"/>
                </a:solidFill>
                <a:latin typeface="Arial"/>
                <a:cs typeface="Arial"/>
              </a:rPr>
              <a:t>strategy</a:t>
            </a:r>
          </a:p>
          <a:p>
            <a:pPr algn="ctr">
              <a:lnSpc>
                <a:spcPct val="90000"/>
              </a:lnSpc>
              <a:buFontTx/>
              <a:buNone/>
            </a:pPr>
            <a:endParaRPr lang="en-US" u="sng" dirty="0" smtClean="0">
              <a:solidFill>
                <a:srgbClr val="0066CC"/>
              </a:solidFill>
              <a:latin typeface="Arial"/>
              <a:cs typeface="Arial"/>
            </a:endParaRPr>
          </a:p>
          <a:p>
            <a:pPr algn="ctr">
              <a:lnSpc>
                <a:spcPct val="90000"/>
              </a:lnSpc>
              <a:buFontTx/>
              <a:buNone/>
            </a:pPr>
            <a:endParaRPr lang="en-US" u="sng" dirty="0">
              <a:solidFill>
                <a:srgbClr val="0066CC"/>
              </a:solidFill>
              <a:latin typeface="Arial"/>
              <a:cs typeface="Arial"/>
            </a:endParaRPr>
          </a:p>
          <a:p>
            <a:pPr algn="ctr">
              <a:lnSpc>
                <a:spcPct val="90000"/>
              </a:lnSpc>
              <a:buFontTx/>
              <a:buNone/>
            </a:pPr>
            <a:r>
              <a:rPr lang="en-US" dirty="0">
                <a:latin typeface="Arial"/>
                <a:cs typeface="Arial"/>
              </a:rPr>
              <a:t>If what </a:t>
            </a:r>
            <a:r>
              <a:rPr lang="en-US" dirty="0" smtClean="0">
                <a:latin typeface="Arial"/>
                <a:cs typeface="Arial"/>
              </a:rPr>
              <a:t>you’re </a:t>
            </a:r>
            <a:r>
              <a:rPr lang="en-US" dirty="0">
                <a:latin typeface="Arial"/>
                <a:cs typeface="Arial"/>
              </a:rPr>
              <a:t>doing is not </a:t>
            </a:r>
            <a:r>
              <a:rPr lang="en-US" dirty="0" smtClean="0">
                <a:latin typeface="Arial"/>
                <a:cs typeface="Arial"/>
              </a:rPr>
              <a:t>working…</a:t>
            </a:r>
            <a:endParaRPr lang="en-US" dirty="0">
              <a:latin typeface="Arial"/>
              <a:cs typeface="Arial"/>
            </a:endParaRPr>
          </a:p>
          <a:p>
            <a:pPr marL="0" indent="0" algn="ctr">
              <a:lnSpc>
                <a:spcPct val="90000"/>
              </a:lnSpc>
              <a:buNone/>
            </a:pPr>
            <a:r>
              <a:rPr lang="en-US" dirty="0">
                <a:solidFill>
                  <a:srgbClr val="0066CC"/>
                </a:solidFill>
                <a:latin typeface="Arial"/>
                <a:cs typeface="Arial"/>
              </a:rPr>
              <a:t>Try Something Different!!!</a:t>
            </a:r>
          </a:p>
          <a:p>
            <a:pPr algn="ctr">
              <a:lnSpc>
                <a:spcPct val="90000"/>
              </a:lnSpc>
              <a:buFontTx/>
              <a:buNone/>
            </a:pPr>
            <a:endParaRPr lang="en-US" u="sng" dirty="0">
              <a:solidFill>
                <a:srgbClr val="0066CC"/>
              </a:solidFill>
              <a:latin typeface="+mj-lt"/>
            </a:endParaRPr>
          </a:p>
        </p:txBody>
      </p:sp>
      <p:pic>
        <p:nvPicPr>
          <p:cNvPr id="630788" name="Picture 4" descr="j02903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40" y="2578334"/>
            <a:ext cx="30480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486959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normAutofit/>
          </a:bodyPr>
          <a:lstStyle/>
          <a:p>
            <a:pPr algn="ctr" eaLnBrk="1" hangingPunct="1">
              <a:defRPr/>
            </a:pPr>
            <a:r>
              <a:rPr lang="en-US" dirty="0">
                <a:latin typeface="Arial Black" charset="0"/>
                <a:cs typeface="+mj-cs"/>
              </a:rPr>
              <a:t>Questions to </a:t>
            </a:r>
            <a:r>
              <a:rPr lang="en-US" dirty="0" smtClean="0">
                <a:latin typeface="Arial Black" charset="0"/>
                <a:cs typeface="+mj-cs"/>
              </a:rPr>
              <a:t>Think About </a:t>
            </a:r>
            <a:endParaRPr lang="en-US" dirty="0">
              <a:latin typeface="Arial Black" charset="0"/>
              <a:cs typeface="+mj-cs"/>
            </a:endParaRPr>
          </a:p>
        </p:txBody>
      </p:sp>
      <p:sp>
        <p:nvSpPr>
          <p:cNvPr id="6147" name="Rectangle 3"/>
          <p:cNvSpPr>
            <a:spLocks noGrp="1" noRot="1" noChangeArrowheads="1"/>
          </p:cNvSpPr>
          <p:nvPr>
            <p:ph idx="1"/>
          </p:nvPr>
        </p:nvSpPr>
        <p:spPr>
          <a:xfrm>
            <a:off x="685800" y="1600200"/>
            <a:ext cx="8159750" cy="4495800"/>
          </a:xfrm>
        </p:spPr>
        <p:txBody>
          <a:bodyPr>
            <a:normAutofit fontScale="92500"/>
          </a:bodyPr>
          <a:lstStyle/>
          <a:p>
            <a:pPr eaLnBrk="1" hangingPunct="1">
              <a:tabLst>
                <a:tab pos="1265238" algn="l"/>
              </a:tabLst>
              <a:defRPr/>
            </a:pPr>
            <a:r>
              <a:rPr lang="en-US" dirty="0" smtClean="0">
                <a:latin typeface="Arial" charset="0"/>
                <a:cs typeface="+mn-cs"/>
              </a:rPr>
              <a:t>How has your attendance been each year?</a:t>
            </a:r>
          </a:p>
          <a:p>
            <a:pPr eaLnBrk="1" hangingPunct="1">
              <a:tabLst>
                <a:tab pos="1265238" algn="l"/>
              </a:tabLst>
              <a:defRPr/>
            </a:pPr>
            <a:r>
              <a:rPr lang="en-US" dirty="0" smtClean="0">
                <a:latin typeface="Arial" charset="0"/>
                <a:cs typeface="+mn-cs"/>
              </a:rPr>
              <a:t>How </a:t>
            </a:r>
            <a:r>
              <a:rPr lang="en-US" dirty="0">
                <a:latin typeface="Arial" charset="0"/>
                <a:cs typeface="+mn-cs"/>
              </a:rPr>
              <a:t>do you feel about homework?</a:t>
            </a:r>
          </a:p>
          <a:p>
            <a:pPr eaLnBrk="1" hangingPunct="1">
              <a:tabLst>
                <a:tab pos="1265238" algn="l"/>
              </a:tabLst>
              <a:defRPr/>
            </a:pPr>
            <a:r>
              <a:rPr lang="en-US" dirty="0">
                <a:latin typeface="Arial" charset="0"/>
                <a:cs typeface="+mn-cs"/>
              </a:rPr>
              <a:t>How much time do you spend studying </a:t>
            </a:r>
            <a:r>
              <a:rPr lang="en-US" b="1" i="1" dirty="0">
                <a:latin typeface="Arial" charset="0"/>
                <a:cs typeface="+mn-cs"/>
              </a:rPr>
              <a:t>each day</a:t>
            </a:r>
            <a:r>
              <a:rPr lang="en-US" dirty="0">
                <a:latin typeface="Arial" charset="0"/>
                <a:cs typeface="+mn-cs"/>
              </a:rPr>
              <a:t>?</a:t>
            </a:r>
          </a:p>
          <a:p>
            <a:pPr eaLnBrk="1" hangingPunct="1">
              <a:tabLst>
                <a:tab pos="1265238" algn="l"/>
              </a:tabLst>
              <a:defRPr/>
            </a:pPr>
            <a:r>
              <a:rPr lang="en-US" dirty="0">
                <a:latin typeface="Arial" charset="0"/>
                <a:cs typeface="+mn-cs"/>
              </a:rPr>
              <a:t>Do you use notebooks?  How?</a:t>
            </a:r>
          </a:p>
          <a:p>
            <a:pPr eaLnBrk="1" hangingPunct="1">
              <a:tabLst>
                <a:tab pos="1265238" algn="l"/>
              </a:tabLst>
              <a:defRPr/>
            </a:pPr>
            <a:r>
              <a:rPr lang="en-US" dirty="0">
                <a:latin typeface="Arial" charset="0"/>
                <a:cs typeface="+mn-cs"/>
              </a:rPr>
              <a:t>What happens after a teacher gives you notes or tells you to read a chapter?</a:t>
            </a:r>
          </a:p>
          <a:p>
            <a:pPr eaLnBrk="1" hangingPunct="1">
              <a:tabLst>
                <a:tab pos="1265238" algn="l"/>
              </a:tabLst>
              <a:defRPr/>
            </a:pPr>
            <a:r>
              <a:rPr lang="en-US" dirty="0">
                <a:latin typeface="Arial" charset="0"/>
                <a:cs typeface="+mn-cs"/>
              </a:rPr>
              <a:t>What book are you reading right now?</a:t>
            </a:r>
          </a:p>
        </p:txBody>
      </p:sp>
    </p:spTree>
    <p:extLst>
      <p:ext uri="{BB962C8B-B14F-4D97-AF65-F5344CB8AC3E}">
        <p14:creationId xmlns:p14="http://schemas.microsoft.com/office/powerpoint/2010/main" val="2698279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dissolv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dissolv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dissolv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dissolve">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Arial"/>
                <a:cs typeface="Arial"/>
              </a:rPr>
              <a:t>Why does it even matter?</a:t>
            </a:r>
            <a:endParaRPr lang="en-US" dirty="0">
              <a:latin typeface="Arial"/>
              <a:cs typeface="Arial"/>
            </a:endParaRPr>
          </a:p>
        </p:txBody>
      </p:sp>
      <p:sp>
        <p:nvSpPr>
          <p:cNvPr id="3" name="Content Placeholder 2"/>
          <p:cNvSpPr>
            <a:spLocks noGrp="1"/>
          </p:cNvSpPr>
          <p:nvPr>
            <p:ph idx="1"/>
          </p:nvPr>
        </p:nvSpPr>
        <p:spPr>
          <a:xfrm>
            <a:off x="457200" y="1524000"/>
            <a:ext cx="8388350" cy="4191000"/>
          </a:xfrm>
        </p:spPr>
        <p:txBody>
          <a:bodyPr/>
          <a:lstStyle/>
          <a:p>
            <a:pPr>
              <a:defRPr/>
            </a:pPr>
            <a:endParaRPr lang="en-US" dirty="0" smtClean="0">
              <a:latin typeface="Arial"/>
              <a:cs typeface="Arial"/>
            </a:endParaRPr>
          </a:p>
          <a:p>
            <a:pPr>
              <a:defRPr/>
            </a:pPr>
            <a:r>
              <a:rPr lang="en-US" dirty="0" smtClean="0">
                <a:latin typeface="Arial"/>
                <a:cs typeface="Arial"/>
              </a:rPr>
              <a:t>What is GPA? </a:t>
            </a:r>
          </a:p>
          <a:p>
            <a:pPr>
              <a:defRPr/>
            </a:pPr>
            <a:r>
              <a:rPr lang="en-US" dirty="0" smtClean="0">
                <a:latin typeface="Arial"/>
                <a:cs typeface="Arial"/>
              </a:rPr>
              <a:t>Why college?</a:t>
            </a:r>
          </a:p>
          <a:p>
            <a:pPr>
              <a:defRPr/>
            </a:pPr>
            <a:r>
              <a:rPr lang="en-US" dirty="0" smtClean="0">
                <a:latin typeface="Arial"/>
                <a:cs typeface="Arial"/>
              </a:rPr>
              <a:t>Where do I start?</a:t>
            </a:r>
          </a:p>
          <a:p>
            <a:pPr marL="0" indent="0">
              <a:buFont typeface="Wingdings" charset="0"/>
              <a:buNone/>
              <a:defRPr/>
            </a:pPr>
            <a:endParaRPr lang="en-US" dirty="0"/>
          </a:p>
        </p:txBody>
      </p:sp>
    </p:spTree>
    <p:extLst>
      <p:ext uri="{BB962C8B-B14F-4D97-AF65-F5344CB8AC3E}">
        <p14:creationId xmlns:p14="http://schemas.microsoft.com/office/powerpoint/2010/main" val="954634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a CFNC.ORG Account</a:t>
            </a:r>
            <a:endParaRPr lang="en-US" dirty="0"/>
          </a:p>
        </p:txBody>
      </p:sp>
      <p:pic>
        <p:nvPicPr>
          <p:cNvPr id="4" name="Content Placeholder 3" descr="Screen Shot 2016-04-19 at 12.17.3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671" t="3995" r="15445" b="8669"/>
          <a:stretch/>
        </p:blipFill>
        <p:spPr>
          <a:xfrm>
            <a:off x="1587577" y="1417638"/>
            <a:ext cx="6191549" cy="4836063"/>
          </a:xfrm>
        </p:spPr>
      </p:pic>
    </p:spTree>
    <p:extLst>
      <p:ext uri="{BB962C8B-B14F-4D97-AF65-F5344CB8AC3E}">
        <p14:creationId xmlns:p14="http://schemas.microsoft.com/office/powerpoint/2010/main" val="342745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4-19 at 12.17.4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5021" t="16635" r="26620" b="12198"/>
          <a:stretch/>
        </p:blipFill>
        <p:spPr>
          <a:xfrm>
            <a:off x="0" y="0"/>
            <a:ext cx="4621612" cy="3522480"/>
          </a:xfrm>
        </p:spPr>
      </p:pic>
      <p:pic>
        <p:nvPicPr>
          <p:cNvPr id="5" name="Picture 4" descr="Screen Shot 2016-04-19 at 12.17.51 PM.png"/>
          <p:cNvPicPr>
            <a:picLocks noChangeAspect="1"/>
          </p:cNvPicPr>
          <p:nvPr/>
        </p:nvPicPr>
        <p:blipFill rotWithShape="1">
          <a:blip r:embed="rId3">
            <a:extLst>
              <a:ext uri="{28A0092B-C50C-407E-A947-70E740481C1C}">
                <a14:useLocalDpi xmlns:a14="http://schemas.microsoft.com/office/drawing/2010/main" val="0"/>
              </a:ext>
            </a:extLst>
          </a:blip>
          <a:srcRect l="16666" t="14386" r="26886" b="28998"/>
          <a:stretch/>
        </p:blipFill>
        <p:spPr>
          <a:xfrm>
            <a:off x="3757265" y="3496913"/>
            <a:ext cx="5115524" cy="3206727"/>
          </a:xfrm>
          <a:prstGeom prst="rect">
            <a:avLst/>
          </a:prstGeom>
        </p:spPr>
      </p:pic>
    </p:spTree>
    <p:extLst>
      <p:ext uri="{BB962C8B-B14F-4D97-AF65-F5344CB8AC3E}">
        <p14:creationId xmlns:p14="http://schemas.microsoft.com/office/powerpoint/2010/main" val="435783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4-19 at 12.18.3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7809" t="15022" r="26677" b="11581"/>
          <a:stretch/>
        </p:blipFill>
        <p:spPr>
          <a:xfrm>
            <a:off x="0" y="0"/>
            <a:ext cx="4568692" cy="3775208"/>
          </a:xfrm>
          <a:prstGeom prst="rect">
            <a:avLst/>
          </a:prstGeom>
        </p:spPr>
      </p:pic>
      <p:pic>
        <p:nvPicPr>
          <p:cNvPr id="5" name="Picture 4" descr="Screen Shot 2016-04-19 at 12.18.36 PM.png"/>
          <p:cNvPicPr>
            <a:picLocks noChangeAspect="1"/>
          </p:cNvPicPr>
          <p:nvPr/>
        </p:nvPicPr>
        <p:blipFill rotWithShape="1">
          <a:blip r:embed="rId3">
            <a:extLst>
              <a:ext uri="{28A0092B-C50C-407E-A947-70E740481C1C}">
                <a14:useLocalDpi xmlns:a14="http://schemas.microsoft.com/office/drawing/2010/main" val="0"/>
              </a:ext>
            </a:extLst>
          </a:blip>
          <a:srcRect l="24885" t="15620" r="26887" b="22643"/>
          <a:stretch/>
        </p:blipFill>
        <p:spPr>
          <a:xfrm>
            <a:off x="4734065" y="3329768"/>
            <a:ext cx="4409935" cy="3528232"/>
          </a:xfrm>
          <a:prstGeom prst="rect">
            <a:avLst/>
          </a:prstGeom>
        </p:spPr>
      </p:pic>
    </p:spTree>
    <p:extLst>
      <p:ext uri="{BB962C8B-B14F-4D97-AF65-F5344CB8AC3E}">
        <p14:creationId xmlns:p14="http://schemas.microsoft.com/office/powerpoint/2010/main" val="61150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From Your Upperclassmen</a:t>
            </a:r>
            <a:endParaRPr lang="en-US" dirty="0"/>
          </a:p>
        </p:txBody>
      </p:sp>
      <p:sp>
        <p:nvSpPr>
          <p:cNvPr id="3" name="Content Placeholder 2"/>
          <p:cNvSpPr>
            <a:spLocks noGrp="1"/>
          </p:cNvSpPr>
          <p:nvPr>
            <p:ph idx="1"/>
          </p:nvPr>
        </p:nvSpPr>
        <p:spPr>
          <a:xfrm>
            <a:off x="457200" y="1400176"/>
            <a:ext cx="8229600" cy="4127500"/>
          </a:xfrm>
        </p:spPr>
        <p:txBody>
          <a:bodyPr>
            <a:noAutofit/>
          </a:bodyPr>
          <a:lstStyle/>
          <a:p>
            <a:pPr lvl="0"/>
            <a:r>
              <a:rPr lang="en-US" sz="900" dirty="0" smtClean="0"/>
              <a:t>Every grade counts starting in 9</a:t>
            </a:r>
            <a:r>
              <a:rPr lang="en-US" sz="900" baseline="30000" dirty="0" smtClean="0"/>
              <a:t>th</a:t>
            </a:r>
            <a:r>
              <a:rPr lang="en-US" sz="900" dirty="0" smtClean="0"/>
              <a:t> grade!</a:t>
            </a:r>
          </a:p>
          <a:p>
            <a:pPr lvl="0"/>
            <a:r>
              <a:rPr lang="en-US" sz="900" dirty="0" smtClean="0"/>
              <a:t>Join clubs to build up your resume</a:t>
            </a:r>
          </a:p>
          <a:p>
            <a:pPr lvl="0"/>
            <a:r>
              <a:rPr lang="en-US" sz="900" dirty="0" smtClean="0"/>
              <a:t>Hang out with people who have the same goals as you</a:t>
            </a:r>
          </a:p>
          <a:p>
            <a:pPr lvl="0"/>
            <a:r>
              <a:rPr lang="en-US" sz="900" dirty="0" smtClean="0"/>
              <a:t>Embrace yourself – learn who you are</a:t>
            </a:r>
          </a:p>
          <a:p>
            <a:pPr lvl="0"/>
            <a:r>
              <a:rPr lang="en-US" sz="900" dirty="0" smtClean="0"/>
              <a:t>You’ll lose friends, but don’t let it define who you are</a:t>
            </a:r>
          </a:p>
          <a:p>
            <a:pPr lvl="0"/>
            <a:r>
              <a:rPr lang="en-US" sz="900" dirty="0" smtClean="0"/>
              <a:t>Every class matters!</a:t>
            </a:r>
          </a:p>
          <a:p>
            <a:pPr lvl="0"/>
            <a:r>
              <a:rPr lang="en-US" sz="900" dirty="0" smtClean="0"/>
              <a:t>Don’t procrastinate – do your work as you get it</a:t>
            </a:r>
          </a:p>
          <a:p>
            <a:pPr lvl="0"/>
            <a:r>
              <a:rPr lang="en-US" sz="900" dirty="0" smtClean="0"/>
              <a:t>Build relationships with your teachers</a:t>
            </a:r>
          </a:p>
          <a:p>
            <a:pPr lvl="0"/>
            <a:r>
              <a:rPr lang="en-US" sz="900" dirty="0" smtClean="0"/>
              <a:t>Talk to your counselors</a:t>
            </a:r>
          </a:p>
          <a:p>
            <a:pPr lvl="0"/>
            <a:r>
              <a:rPr lang="en-US" sz="900" dirty="0" smtClean="0"/>
              <a:t>Just because everyone else is doing something doesn’t mean you have to</a:t>
            </a:r>
          </a:p>
          <a:p>
            <a:pPr lvl="0"/>
            <a:r>
              <a:rPr lang="en-US" sz="900" dirty="0" smtClean="0"/>
              <a:t>Teachers are there to help you, not hurt you</a:t>
            </a:r>
          </a:p>
          <a:p>
            <a:r>
              <a:rPr lang="en-US" sz="900" dirty="0"/>
              <a:t>Turn in your work on time and do the best you can your first year</a:t>
            </a:r>
          </a:p>
          <a:p>
            <a:r>
              <a:rPr lang="en-US" sz="900" dirty="0"/>
              <a:t>Do the work and keep your grades up because it affects you next semester and the years to come </a:t>
            </a:r>
          </a:p>
          <a:p>
            <a:r>
              <a:rPr lang="en-US" sz="900" dirty="0"/>
              <a:t>High school isn’t that hard if you try your best</a:t>
            </a:r>
          </a:p>
          <a:p>
            <a:r>
              <a:rPr lang="en-US" sz="900" dirty="0"/>
              <a:t>Turn in your work on time and ask for help if you need it </a:t>
            </a:r>
          </a:p>
          <a:p>
            <a:r>
              <a:rPr lang="en-US" sz="900" dirty="0"/>
              <a:t>Keep your work up even though you get tired of school, because its going to benefit you in the long run</a:t>
            </a:r>
          </a:p>
          <a:p>
            <a:r>
              <a:rPr lang="en-US" sz="900" dirty="0"/>
              <a:t>I wish that I knew more about the clubs. </a:t>
            </a:r>
          </a:p>
          <a:p>
            <a:r>
              <a:rPr lang="en-US" sz="900" dirty="0"/>
              <a:t>Do your best in class and try to pass</a:t>
            </a:r>
          </a:p>
          <a:p>
            <a:r>
              <a:rPr lang="en-US" sz="900" dirty="0"/>
              <a:t>Be yourself - don't feel like you have to impress others and just be comfortable being you</a:t>
            </a:r>
          </a:p>
          <a:p>
            <a:r>
              <a:rPr lang="en-US" sz="900" dirty="0"/>
              <a:t>Do your work and hand it on time. It might be a lot of work but it will work out </a:t>
            </a:r>
          </a:p>
          <a:p>
            <a:r>
              <a:rPr lang="en-US" sz="900" dirty="0"/>
              <a:t>Show up to school, complete your work and give 100%</a:t>
            </a:r>
          </a:p>
          <a:p>
            <a:r>
              <a:rPr lang="en-US" sz="900" dirty="0"/>
              <a:t>Join clubs because once you're a senior it'll be too late</a:t>
            </a:r>
          </a:p>
          <a:p>
            <a:r>
              <a:rPr lang="en-US" sz="900" dirty="0"/>
              <a:t>Have their work done</a:t>
            </a:r>
          </a:p>
          <a:p>
            <a:r>
              <a:rPr lang="en-US" sz="900" dirty="0"/>
              <a:t>Keep up with everything that you need to keep your grades up. It may seem hard when you first enter high school, but once you pay attention it's actually really easy</a:t>
            </a:r>
          </a:p>
          <a:p>
            <a:r>
              <a:rPr lang="en-US" sz="900" dirty="0"/>
              <a:t>I would advise all freshmen to NOT let your grades slip and ALWAYS keep check on your grades by asking your teacher</a:t>
            </a:r>
          </a:p>
          <a:p>
            <a:r>
              <a:rPr lang="en-US" sz="900" dirty="0"/>
              <a:t>Join clubs and stay on top of your work because every year counts - especially freshman year</a:t>
            </a:r>
          </a:p>
          <a:p>
            <a:r>
              <a:rPr lang="en-US" sz="900" dirty="0"/>
              <a:t>Be yourself, you don't have to feel like you have to be somebody else to impress other people</a:t>
            </a:r>
          </a:p>
          <a:p>
            <a:r>
              <a:rPr lang="en-US" sz="900" dirty="0"/>
              <a:t>Stay on top of your work to start off good with a high GPA because if you get behind, it is hard to bring it back up</a:t>
            </a:r>
          </a:p>
          <a:p>
            <a:r>
              <a:rPr lang="en-US" sz="900" dirty="0"/>
              <a:t>Make everything you do count</a:t>
            </a:r>
          </a:p>
          <a:p>
            <a:r>
              <a:rPr lang="en-US" sz="900" dirty="0"/>
              <a:t>Have good grades the first year and every year for your GPA </a:t>
            </a:r>
          </a:p>
          <a:p>
            <a:r>
              <a:rPr lang="en-US" sz="900" dirty="0"/>
              <a:t>Join clubs</a:t>
            </a:r>
          </a:p>
          <a:p>
            <a:r>
              <a:rPr lang="en-US" sz="900" dirty="0"/>
              <a:t>Keep your head </a:t>
            </a:r>
            <a:r>
              <a:rPr lang="en-US" sz="900" dirty="0" smtClean="0"/>
              <a:t>up</a:t>
            </a:r>
          </a:p>
          <a:p>
            <a:endParaRPr lang="en-US" sz="900" dirty="0"/>
          </a:p>
        </p:txBody>
      </p:sp>
    </p:spTree>
    <p:extLst>
      <p:ext uri="{BB962C8B-B14F-4D97-AF65-F5344CB8AC3E}">
        <p14:creationId xmlns:p14="http://schemas.microsoft.com/office/powerpoint/2010/main" val="14501225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Arial Black" charset="0"/>
                <a:cs typeface="+mj-cs"/>
              </a:rPr>
              <a:t>Attendance</a:t>
            </a:r>
            <a:endParaRPr lang="en-US" dirty="0">
              <a:latin typeface="Arial Black" charset="0"/>
              <a:cs typeface="+mj-cs"/>
            </a:endParaRPr>
          </a:p>
        </p:txBody>
      </p:sp>
      <p:sp>
        <p:nvSpPr>
          <p:cNvPr id="3" name="Content Placeholder 2"/>
          <p:cNvSpPr>
            <a:spLocks noGrp="1"/>
          </p:cNvSpPr>
          <p:nvPr>
            <p:ph idx="1"/>
          </p:nvPr>
        </p:nvSpPr>
        <p:spPr/>
        <p:txBody>
          <a:bodyPr/>
          <a:lstStyle/>
          <a:p>
            <a:pPr>
              <a:defRPr/>
            </a:pPr>
            <a:r>
              <a:rPr lang="en-US" dirty="0" smtClean="0">
                <a:latin typeface="Arial"/>
                <a:cs typeface="Arial"/>
              </a:rPr>
              <a:t>If you’re not in class, you don’t get to hear what’s important and you miss work.</a:t>
            </a:r>
          </a:p>
          <a:p>
            <a:pPr>
              <a:defRPr/>
            </a:pPr>
            <a:r>
              <a:rPr lang="en-US" dirty="0" smtClean="0">
                <a:latin typeface="Arial"/>
                <a:cs typeface="Arial"/>
              </a:rPr>
              <a:t>Remember that what you did in a year in middle school, you’re doing in half a year in high school.</a:t>
            </a:r>
          </a:p>
          <a:p>
            <a:pPr>
              <a:defRPr/>
            </a:pPr>
            <a:r>
              <a:rPr lang="en-US" dirty="0" smtClean="0">
                <a:latin typeface="Arial"/>
                <a:cs typeface="Arial"/>
              </a:rPr>
              <a:t>More than 8 absences (no matter what kind) = </a:t>
            </a:r>
            <a:r>
              <a:rPr lang="en-US" dirty="0" smtClean="0">
                <a:latin typeface="Arial"/>
                <a:cs typeface="Arial"/>
              </a:rPr>
              <a:t>Failure</a:t>
            </a:r>
          </a:p>
          <a:p>
            <a:pPr>
              <a:defRPr/>
            </a:pPr>
            <a:r>
              <a:rPr lang="en-US" dirty="0" smtClean="0">
                <a:latin typeface="Arial"/>
                <a:cs typeface="Arial"/>
              </a:rPr>
              <a:t>To be promoted to the next grade</a:t>
            </a:r>
            <a:r>
              <a:rPr lang="is-IS" dirty="0" smtClean="0">
                <a:latin typeface="Arial"/>
                <a:cs typeface="Arial"/>
              </a:rPr>
              <a:t>…</a:t>
            </a:r>
            <a:endParaRPr lang="en-US" dirty="0">
              <a:latin typeface="Arial"/>
              <a:cs typeface="Arial"/>
            </a:endParaRPr>
          </a:p>
        </p:txBody>
      </p:sp>
    </p:spTree>
    <p:extLst>
      <p:ext uri="{BB962C8B-B14F-4D97-AF65-F5344CB8AC3E}">
        <p14:creationId xmlns:p14="http://schemas.microsoft.com/office/powerpoint/2010/main" val="3559605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19050"/>
            <a:ext cx="8991600" cy="1123950"/>
          </a:xfrm>
        </p:spPr>
        <p:txBody>
          <a:bodyPr>
            <a:normAutofit/>
          </a:bodyPr>
          <a:lstStyle/>
          <a:p>
            <a:pPr>
              <a:defRPr/>
            </a:pPr>
            <a:r>
              <a:rPr lang="en-US" sz="4000" dirty="0" smtClean="0"/>
              <a:t>Are You An Effective Learner?</a:t>
            </a:r>
            <a:endParaRPr lang="en-US" sz="4000" dirty="0"/>
          </a:p>
        </p:txBody>
      </p:sp>
      <p:sp>
        <p:nvSpPr>
          <p:cNvPr id="3" name="Content Placeholder 2"/>
          <p:cNvSpPr>
            <a:spLocks noGrp="1"/>
          </p:cNvSpPr>
          <p:nvPr>
            <p:ph idx="1"/>
          </p:nvPr>
        </p:nvSpPr>
        <p:spPr>
          <a:xfrm>
            <a:off x="152400" y="990600"/>
            <a:ext cx="8839200" cy="5715000"/>
          </a:xfrm>
        </p:spPr>
        <p:txBody>
          <a:bodyPr>
            <a:normAutofit/>
          </a:bodyPr>
          <a:lstStyle/>
          <a:p>
            <a:pPr>
              <a:buFont typeface="+mj-lt"/>
              <a:buAutoNum type="arabicPeriod"/>
              <a:defRPr/>
            </a:pPr>
            <a:r>
              <a:rPr lang="en-US" sz="1800" dirty="0" smtClean="0">
                <a:effectLst/>
                <a:latin typeface="Arial"/>
                <a:cs typeface="Arial"/>
              </a:rPr>
              <a:t>I </a:t>
            </a:r>
            <a:r>
              <a:rPr lang="en-US" sz="1800" dirty="0">
                <a:effectLst/>
                <a:latin typeface="Arial"/>
                <a:cs typeface="Arial"/>
              </a:rPr>
              <a:t>check homework, make sure it’s neat, and put my name on it before turning it in.</a:t>
            </a:r>
          </a:p>
          <a:p>
            <a:pPr>
              <a:buFont typeface="+mj-lt"/>
              <a:buAutoNum type="arabicPeriod"/>
              <a:defRPr/>
            </a:pPr>
            <a:r>
              <a:rPr lang="en-US" sz="1800" dirty="0" smtClean="0">
                <a:effectLst/>
                <a:latin typeface="Arial"/>
                <a:cs typeface="Arial"/>
              </a:rPr>
              <a:t>I </a:t>
            </a:r>
            <a:r>
              <a:rPr lang="en-US" sz="1800" dirty="0">
                <a:effectLst/>
                <a:latin typeface="Arial"/>
                <a:cs typeface="Arial"/>
              </a:rPr>
              <a:t>know how to study – NOT look over notes, but really study.</a:t>
            </a:r>
          </a:p>
          <a:p>
            <a:pPr>
              <a:buFont typeface="+mj-lt"/>
              <a:buAutoNum type="arabicPeriod"/>
              <a:defRPr/>
            </a:pPr>
            <a:r>
              <a:rPr lang="en-US" sz="1800" dirty="0" smtClean="0">
                <a:effectLst/>
                <a:latin typeface="Arial"/>
                <a:cs typeface="Arial"/>
              </a:rPr>
              <a:t>I </a:t>
            </a:r>
            <a:r>
              <a:rPr lang="en-US" sz="1800" dirty="0">
                <a:effectLst/>
                <a:latin typeface="Arial"/>
                <a:cs typeface="Arial"/>
              </a:rPr>
              <a:t>review a subject even if I don’t have an exam or test this week.  </a:t>
            </a:r>
          </a:p>
          <a:p>
            <a:pPr>
              <a:buFont typeface="+mj-lt"/>
              <a:buAutoNum type="arabicPeriod"/>
              <a:defRPr/>
            </a:pPr>
            <a:r>
              <a:rPr lang="en-US" sz="1800" dirty="0" smtClean="0">
                <a:effectLst/>
                <a:latin typeface="Arial"/>
                <a:cs typeface="Arial"/>
              </a:rPr>
              <a:t>If </a:t>
            </a:r>
            <a:r>
              <a:rPr lang="en-US" sz="1800" dirty="0">
                <a:effectLst/>
                <a:latin typeface="Arial"/>
                <a:cs typeface="Arial"/>
              </a:rPr>
              <a:t>I am having problems with a subject, I talk them over with </a:t>
            </a:r>
            <a:r>
              <a:rPr lang="en-US" sz="1800" dirty="0" smtClean="0">
                <a:effectLst/>
                <a:latin typeface="Arial"/>
                <a:cs typeface="Arial"/>
              </a:rPr>
              <a:t>my </a:t>
            </a:r>
            <a:r>
              <a:rPr lang="en-US" sz="1800" dirty="0">
                <a:effectLst/>
                <a:latin typeface="Arial"/>
                <a:cs typeface="Arial"/>
              </a:rPr>
              <a:t>teacher </a:t>
            </a:r>
            <a:r>
              <a:rPr lang="en-US" sz="1800" dirty="0" smtClean="0">
                <a:effectLst/>
                <a:latin typeface="Arial"/>
                <a:cs typeface="Arial"/>
              </a:rPr>
              <a:t>early.</a:t>
            </a:r>
            <a:endParaRPr lang="en-US" sz="1800" dirty="0">
              <a:effectLst/>
              <a:latin typeface="Arial"/>
              <a:cs typeface="Arial"/>
            </a:endParaRPr>
          </a:p>
          <a:p>
            <a:pPr>
              <a:buFont typeface="+mj-lt"/>
              <a:buAutoNum type="arabicPeriod"/>
              <a:defRPr/>
            </a:pPr>
            <a:r>
              <a:rPr lang="en-US" sz="1800" dirty="0" smtClean="0">
                <a:effectLst/>
                <a:latin typeface="Arial"/>
                <a:cs typeface="Arial"/>
              </a:rPr>
              <a:t>I get my homework done as early as possible</a:t>
            </a:r>
            <a:r>
              <a:rPr lang="en-US" sz="1800" dirty="0">
                <a:effectLst/>
                <a:latin typeface="Arial"/>
                <a:cs typeface="Arial"/>
              </a:rPr>
              <a:t> </a:t>
            </a:r>
            <a:r>
              <a:rPr lang="en-US" sz="1800" dirty="0" smtClean="0">
                <a:effectLst/>
                <a:latin typeface="Arial"/>
                <a:cs typeface="Arial"/>
              </a:rPr>
              <a:t>without distractions.</a:t>
            </a:r>
            <a:endParaRPr lang="en-US" sz="1800" dirty="0">
              <a:effectLst/>
              <a:latin typeface="Arial"/>
              <a:cs typeface="Arial"/>
            </a:endParaRPr>
          </a:p>
          <a:p>
            <a:pPr>
              <a:buFont typeface="+mj-lt"/>
              <a:buAutoNum type="arabicPeriod"/>
              <a:defRPr/>
            </a:pPr>
            <a:r>
              <a:rPr lang="en-US" sz="1800" dirty="0" smtClean="0">
                <a:effectLst/>
                <a:latin typeface="Arial"/>
                <a:cs typeface="Arial"/>
              </a:rPr>
              <a:t>I </a:t>
            </a:r>
            <a:r>
              <a:rPr lang="en-US" sz="1800" dirty="0">
                <a:effectLst/>
                <a:latin typeface="Arial"/>
                <a:cs typeface="Arial"/>
              </a:rPr>
              <a:t>read all the comments and suggestions my teacher might make about my work.</a:t>
            </a:r>
          </a:p>
          <a:p>
            <a:pPr>
              <a:buFont typeface="+mj-lt"/>
              <a:buAutoNum type="arabicPeriod"/>
              <a:defRPr/>
            </a:pPr>
            <a:r>
              <a:rPr lang="en-US" sz="1800" dirty="0" smtClean="0">
                <a:effectLst/>
                <a:latin typeface="Arial"/>
                <a:cs typeface="Arial"/>
              </a:rPr>
              <a:t>I </a:t>
            </a:r>
            <a:r>
              <a:rPr lang="en-US" sz="1800" dirty="0">
                <a:effectLst/>
                <a:latin typeface="Arial"/>
                <a:cs typeface="Arial"/>
              </a:rPr>
              <a:t>make flashcards for all the vocabulary used in </a:t>
            </a:r>
            <a:r>
              <a:rPr lang="en-US" sz="1800" i="1" u="sng" dirty="0">
                <a:effectLst/>
                <a:latin typeface="Arial"/>
                <a:cs typeface="Arial"/>
              </a:rPr>
              <a:t>each</a:t>
            </a:r>
            <a:r>
              <a:rPr lang="en-US" sz="1800" dirty="0">
                <a:effectLst/>
                <a:latin typeface="Arial"/>
                <a:cs typeface="Arial"/>
              </a:rPr>
              <a:t> subject</a:t>
            </a:r>
            <a:r>
              <a:rPr lang="en-US" sz="1800" dirty="0" smtClean="0">
                <a:effectLst/>
                <a:latin typeface="Arial"/>
                <a:cs typeface="Arial"/>
              </a:rPr>
              <a:t>.</a:t>
            </a:r>
          </a:p>
          <a:p>
            <a:pPr>
              <a:buFont typeface="+mj-lt"/>
              <a:buAutoNum type="arabicPeriod"/>
              <a:defRPr/>
            </a:pPr>
            <a:r>
              <a:rPr lang="en-US" sz="1800" dirty="0" smtClean="0">
                <a:effectLst/>
                <a:latin typeface="Arial"/>
                <a:cs typeface="Arial"/>
              </a:rPr>
              <a:t>I </a:t>
            </a:r>
            <a:r>
              <a:rPr lang="en-US" sz="1800" dirty="0">
                <a:effectLst/>
                <a:latin typeface="Arial"/>
                <a:cs typeface="Arial"/>
              </a:rPr>
              <a:t>have a </a:t>
            </a:r>
            <a:r>
              <a:rPr lang="en-US" sz="1800" dirty="0" smtClean="0">
                <a:effectLst/>
                <a:latin typeface="Arial"/>
                <a:cs typeface="Arial"/>
              </a:rPr>
              <a:t>folder on my desktop </a:t>
            </a:r>
            <a:r>
              <a:rPr lang="en-US" sz="1800" dirty="0">
                <a:effectLst/>
                <a:latin typeface="Arial"/>
                <a:cs typeface="Arial"/>
              </a:rPr>
              <a:t>for each class </a:t>
            </a:r>
            <a:r>
              <a:rPr lang="en-US" sz="1800" dirty="0" smtClean="0">
                <a:effectLst/>
                <a:latin typeface="Arial"/>
                <a:cs typeface="Arial"/>
              </a:rPr>
              <a:t>with all notes and </a:t>
            </a:r>
            <a:r>
              <a:rPr lang="en-US" sz="1800" dirty="0" smtClean="0">
                <a:effectLst/>
                <a:latin typeface="Arial"/>
                <a:cs typeface="Arial"/>
              </a:rPr>
              <a:t>assignments*.</a:t>
            </a:r>
            <a:endParaRPr lang="en-US" sz="1800" dirty="0">
              <a:effectLst/>
              <a:latin typeface="Arial"/>
              <a:cs typeface="Arial"/>
            </a:endParaRPr>
          </a:p>
          <a:p>
            <a:pPr>
              <a:buFont typeface="+mj-lt"/>
              <a:buAutoNum type="arabicPeriod"/>
              <a:defRPr/>
            </a:pPr>
            <a:r>
              <a:rPr lang="en-US" sz="1800" dirty="0" smtClean="0">
                <a:effectLst/>
                <a:latin typeface="Arial"/>
                <a:cs typeface="Arial"/>
              </a:rPr>
              <a:t>I </a:t>
            </a:r>
            <a:r>
              <a:rPr lang="en-US" sz="1800" dirty="0">
                <a:effectLst/>
                <a:latin typeface="Arial"/>
                <a:cs typeface="Arial"/>
              </a:rPr>
              <a:t>plan my time by writing down everything I have to do and by what time.</a:t>
            </a:r>
          </a:p>
          <a:p>
            <a:pPr>
              <a:buFont typeface="+mj-lt"/>
              <a:buAutoNum type="arabicPeriod"/>
              <a:defRPr/>
            </a:pPr>
            <a:r>
              <a:rPr lang="en-US" sz="1800" dirty="0" smtClean="0">
                <a:effectLst/>
                <a:latin typeface="Arial"/>
                <a:cs typeface="Arial"/>
              </a:rPr>
              <a:t>I </a:t>
            </a:r>
            <a:r>
              <a:rPr lang="en-US" sz="1800" dirty="0">
                <a:effectLst/>
                <a:latin typeface="Arial"/>
                <a:cs typeface="Arial"/>
              </a:rPr>
              <a:t>know some tricks for how to memorize facts.  </a:t>
            </a:r>
          </a:p>
          <a:p>
            <a:pPr>
              <a:buFont typeface="+mj-lt"/>
              <a:buAutoNum type="arabicPeriod"/>
              <a:defRPr/>
            </a:pPr>
            <a:r>
              <a:rPr lang="en-US" sz="1800" dirty="0" smtClean="0">
                <a:effectLst/>
                <a:latin typeface="Arial"/>
                <a:cs typeface="Arial"/>
              </a:rPr>
              <a:t>I never wait </a:t>
            </a:r>
            <a:r>
              <a:rPr lang="en-US" sz="1800" dirty="0">
                <a:effectLst/>
                <a:latin typeface="Arial"/>
                <a:cs typeface="Arial"/>
              </a:rPr>
              <a:t>until the night before a test or quiz to study.</a:t>
            </a:r>
          </a:p>
          <a:p>
            <a:pPr>
              <a:buFont typeface="+mj-lt"/>
              <a:buAutoNum type="arabicPeriod"/>
              <a:defRPr/>
            </a:pPr>
            <a:r>
              <a:rPr lang="en-US" sz="1800" dirty="0" smtClean="0">
                <a:effectLst/>
                <a:latin typeface="Arial"/>
                <a:cs typeface="Arial"/>
              </a:rPr>
              <a:t>I </a:t>
            </a:r>
            <a:r>
              <a:rPr lang="en-US" sz="1800" dirty="0">
                <a:effectLst/>
                <a:latin typeface="Arial"/>
                <a:cs typeface="Arial"/>
              </a:rPr>
              <a:t>am </a:t>
            </a:r>
            <a:r>
              <a:rPr lang="en-US" sz="1800" dirty="0" smtClean="0">
                <a:effectLst/>
                <a:latin typeface="Arial"/>
                <a:cs typeface="Arial"/>
              </a:rPr>
              <a:t>involved in other activities besides just attending school.</a:t>
            </a:r>
          </a:p>
          <a:p>
            <a:pPr>
              <a:buFont typeface="+mj-lt"/>
              <a:buAutoNum type="arabicPeriod"/>
              <a:defRPr/>
            </a:pPr>
            <a:r>
              <a:rPr lang="en-US" sz="1800" dirty="0" smtClean="0">
                <a:effectLst/>
                <a:latin typeface="Arial"/>
                <a:cs typeface="Arial"/>
              </a:rPr>
              <a:t>I attend class regularly and am never tardy to school/class.  </a:t>
            </a:r>
          </a:p>
          <a:p>
            <a:pPr>
              <a:buFont typeface="+mj-lt"/>
              <a:buAutoNum type="arabicPeriod"/>
              <a:defRPr/>
            </a:pPr>
            <a:r>
              <a:rPr lang="en-US" sz="1800" dirty="0" smtClean="0">
                <a:effectLst/>
                <a:latin typeface="Arial"/>
                <a:cs typeface="Arial"/>
              </a:rPr>
              <a:t>When I have to be absent, I request my work immediately by email and check Haiku.  Then, I turn in all makeup work.</a:t>
            </a:r>
            <a:endParaRPr lang="en-US" sz="1800" dirty="0">
              <a:effectLst/>
              <a:latin typeface="Arial"/>
              <a:cs typeface="Arial"/>
            </a:endParaRPr>
          </a:p>
          <a:p>
            <a:pPr>
              <a:defRPr/>
            </a:pPr>
            <a:endParaRPr lang="en-US" sz="1400" dirty="0"/>
          </a:p>
        </p:txBody>
      </p:sp>
    </p:spTree>
    <p:extLst>
      <p:ext uri="{BB962C8B-B14F-4D97-AF65-F5344CB8AC3E}">
        <p14:creationId xmlns:p14="http://schemas.microsoft.com/office/powerpoint/2010/main" val="2151265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blinds(horizontal)">
                                      <p:cBhvr>
                                        <p:cTn id="40" dur="500"/>
                                        <p:tgtEl>
                                          <p:spTgt spid="3">
                                            <p:txEl>
                                              <p:pRg st="11" end="11"/>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blinds(horizontal)">
                                      <p:cBhvr>
                                        <p:cTn id="43" dur="500"/>
                                        <p:tgtEl>
                                          <p:spTgt spid="3">
                                            <p:txEl>
                                              <p:pRg st="12" end="12"/>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blinds(horizontal)">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09600"/>
            <a:ext cx="7772400" cy="1736725"/>
          </a:xfrm>
        </p:spPr>
        <p:txBody>
          <a:bodyPr/>
          <a:lstStyle/>
          <a:p>
            <a:pPr algn="ctr" eaLnBrk="1" hangingPunct="1">
              <a:defRPr/>
            </a:pPr>
            <a:endParaRPr lang="en-US" dirty="0" smtClean="0">
              <a:ea typeface="+mj-ea"/>
              <a:cs typeface="+mj-cs"/>
            </a:endParaRPr>
          </a:p>
        </p:txBody>
      </p:sp>
      <p:pic>
        <p:nvPicPr>
          <p:cNvPr id="15362" name="Picture 5" descr="color-study-habits"/>
          <p:cNvPicPr>
            <a:picLocks noChangeAspect="1" noChangeArrowheads="1"/>
          </p:cNvPicPr>
          <p:nvPr/>
        </p:nvPicPr>
        <p:blipFill>
          <a:blip r:embed="rId3">
            <a:extLst>
              <a:ext uri="{28A0092B-C50C-407E-A947-70E740481C1C}">
                <a14:useLocalDpi xmlns:a14="http://schemas.microsoft.com/office/drawing/2010/main" val="0"/>
              </a:ext>
            </a:extLst>
          </a:blip>
          <a:srcRect b="17311"/>
          <a:stretch>
            <a:fillRect/>
          </a:stretch>
        </p:blipFill>
        <p:spPr bwMode="auto">
          <a:xfrm>
            <a:off x="533400" y="457200"/>
            <a:ext cx="82057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49927" y="5486400"/>
            <a:ext cx="72390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n-ea"/>
                <a:cs typeface="+mn-cs"/>
              </a:rPr>
              <a:t>Which one are YOU?</a:t>
            </a:r>
          </a:p>
        </p:txBody>
      </p:sp>
      <p:sp>
        <p:nvSpPr>
          <p:cNvPr id="15364" name="TextBox 1"/>
          <p:cNvSpPr txBox="1">
            <a:spLocks noChangeArrowheads="1"/>
          </p:cNvSpPr>
          <p:nvPr/>
        </p:nvSpPr>
        <p:spPr bwMode="auto">
          <a:xfrm>
            <a:off x="7391400" y="6477000"/>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800" i="1" dirty="0">
                <a:solidFill>
                  <a:srgbClr val="FFFF00"/>
                </a:solidFill>
              </a:rPr>
              <a:t>Created by </a:t>
            </a:r>
            <a:r>
              <a:rPr lang="en-US" sz="800" i="1" dirty="0" err="1">
                <a:solidFill>
                  <a:srgbClr val="FFFF00"/>
                </a:solidFill>
              </a:rPr>
              <a:t>Terese</a:t>
            </a:r>
            <a:r>
              <a:rPr lang="en-US" sz="800" i="1" dirty="0">
                <a:solidFill>
                  <a:srgbClr val="FFFF00"/>
                </a:solidFill>
              </a:rPr>
              <a:t> Ewing</a:t>
            </a:r>
          </a:p>
        </p:txBody>
      </p:sp>
    </p:spTree>
    <p:extLst>
      <p:ext uri="{BB962C8B-B14F-4D97-AF65-F5344CB8AC3E}">
        <p14:creationId xmlns:p14="http://schemas.microsoft.com/office/powerpoint/2010/main" val="4250248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p:cNvSpPr>
            <a:spLocks noGrp="1" noChangeArrowheads="1"/>
          </p:cNvSpPr>
          <p:nvPr>
            <p:ph type="title"/>
          </p:nvPr>
        </p:nvSpPr>
        <p:spPr bwMode="auto">
          <a:solidFill>
            <a:schemeClr val="bg1">
              <a:alpha val="0"/>
            </a:schemeClr>
          </a:solidFill>
          <a:ln/>
          <a:extLst/>
        </p:spPr>
        <p:txBody>
          <a:bodyPr wrap="square" lIns="91440" tIns="45720" rIns="91440" bIns="45720" numCol="1" anchor="t" anchorCtr="0" compatLnSpc="1">
            <a:prstTxWarp prst="textNoShape">
              <a:avLst/>
            </a:prstTxWarp>
          </a:bodyPr>
          <a:lstStyle/>
          <a:p>
            <a:r>
              <a:rPr lang="en-US" dirty="0">
                <a:latin typeface="Arial"/>
                <a:cs typeface="Arial"/>
              </a:rPr>
              <a:t>So, w</a:t>
            </a:r>
            <a:r>
              <a:rPr lang="en-US" dirty="0" smtClean="0">
                <a:latin typeface="Arial"/>
                <a:cs typeface="Arial"/>
              </a:rPr>
              <a:t>hat’s </a:t>
            </a:r>
            <a:r>
              <a:rPr lang="en-US" dirty="0">
                <a:latin typeface="Arial"/>
                <a:cs typeface="Arial"/>
              </a:rPr>
              <a:t>in it f</a:t>
            </a:r>
            <a:r>
              <a:rPr lang="en-US" dirty="0" smtClean="0">
                <a:latin typeface="Arial"/>
                <a:cs typeface="Arial"/>
              </a:rPr>
              <a:t>or </a:t>
            </a:r>
            <a:r>
              <a:rPr lang="en-US" dirty="0">
                <a:latin typeface="Arial"/>
                <a:cs typeface="Arial"/>
              </a:rPr>
              <a:t>m</a:t>
            </a:r>
            <a:r>
              <a:rPr lang="en-US" dirty="0" smtClean="0">
                <a:latin typeface="Arial"/>
                <a:cs typeface="Arial"/>
              </a:rPr>
              <a:t>e</a:t>
            </a:r>
            <a:r>
              <a:rPr lang="en-US" dirty="0">
                <a:latin typeface="Arial"/>
                <a:cs typeface="Arial"/>
              </a:rPr>
              <a:t>?</a:t>
            </a:r>
          </a:p>
        </p:txBody>
      </p:sp>
      <p:sp>
        <p:nvSpPr>
          <p:cNvPr id="330758" name="Rectangle 6"/>
          <p:cNvSpPr>
            <a:spLocks noGrp="1" noChangeArrowheads="1"/>
          </p:cNvSpPr>
          <p:nvPr>
            <p:ph type="body" sz="half" idx="2"/>
          </p:nvPr>
        </p:nvSpPr>
        <p:spPr bwMode="auto">
          <a:xfrm>
            <a:off x="1789221" y="1406342"/>
            <a:ext cx="5638800" cy="5105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lnSpcReduction="10000"/>
          </a:bodyPr>
          <a:lstStyle/>
          <a:p>
            <a:r>
              <a:rPr lang="en-US" sz="2800" dirty="0">
                <a:latin typeface="Arial"/>
                <a:cs typeface="Arial"/>
              </a:rPr>
              <a:t>Makes learning easier</a:t>
            </a:r>
          </a:p>
          <a:p>
            <a:r>
              <a:rPr lang="en-US" sz="2800" dirty="0" smtClean="0">
                <a:latin typeface="Arial"/>
                <a:cs typeface="Arial"/>
              </a:rPr>
              <a:t>Standardized </a:t>
            </a:r>
            <a:r>
              <a:rPr lang="en-US" sz="2800" dirty="0">
                <a:latin typeface="Arial"/>
                <a:cs typeface="Arial"/>
              </a:rPr>
              <a:t>tests </a:t>
            </a:r>
            <a:r>
              <a:rPr lang="en-US" sz="2800" dirty="0" smtClean="0">
                <a:latin typeface="Arial"/>
                <a:cs typeface="Arial"/>
              </a:rPr>
              <a:t>are easier</a:t>
            </a:r>
            <a:endParaRPr lang="en-US" sz="2800" dirty="0">
              <a:latin typeface="Arial"/>
              <a:cs typeface="Arial"/>
            </a:endParaRPr>
          </a:p>
          <a:p>
            <a:r>
              <a:rPr lang="en-US" sz="2800" dirty="0">
                <a:latin typeface="Arial"/>
                <a:cs typeface="Arial"/>
              </a:rPr>
              <a:t>Look forward to coming to class</a:t>
            </a:r>
          </a:p>
          <a:p>
            <a:r>
              <a:rPr lang="en-US" sz="2800" dirty="0">
                <a:latin typeface="Arial"/>
                <a:cs typeface="Arial"/>
              </a:rPr>
              <a:t>Learn memory strategies to help remember facts</a:t>
            </a:r>
          </a:p>
          <a:p>
            <a:r>
              <a:rPr lang="en-US" sz="2800" dirty="0">
                <a:latin typeface="Arial"/>
                <a:cs typeface="Arial"/>
              </a:rPr>
              <a:t>Learn to manage anxiety so you can perform better under pressure</a:t>
            </a:r>
          </a:p>
          <a:p>
            <a:r>
              <a:rPr lang="en-US" sz="2800" dirty="0">
                <a:latin typeface="Arial"/>
                <a:cs typeface="Arial"/>
              </a:rPr>
              <a:t>Have better relationships with peers</a:t>
            </a:r>
          </a:p>
          <a:p>
            <a:r>
              <a:rPr lang="en-US" sz="2800" dirty="0">
                <a:latin typeface="Arial"/>
                <a:cs typeface="Arial"/>
              </a:rPr>
              <a:t>Be happier and healthier</a:t>
            </a:r>
          </a:p>
          <a:p>
            <a:endParaRPr lang="en-US" sz="2800" dirty="0"/>
          </a:p>
        </p:txBody>
      </p:sp>
    </p:spTree>
    <p:extLst>
      <p:ext uri="{BB962C8B-B14F-4D97-AF65-F5344CB8AC3E}">
        <p14:creationId xmlns:p14="http://schemas.microsoft.com/office/powerpoint/2010/main" val="30333819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bwMode="auto">
          <a:xfrm>
            <a:off x="1078336" y="527553"/>
            <a:ext cx="6576096"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a:bodyPr>
          <a:lstStyle/>
          <a:p>
            <a:r>
              <a:rPr lang="en-US" dirty="0"/>
              <a:t>  </a:t>
            </a:r>
            <a:r>
              <a:rPr lang="en-US" dirty="0">
                <a:solidFill>
                  <a:srgbClr val="0066CC"/>
                </a:solidFill>
              </a:rPr>
              <a:t>Key to Healthy </a:t>
            </a:r>
            <a:r>
              <a:rPr lang="en-US" dirty="0" smtClean="0">
                <a:solidFill>
                  <a:srgbClr val="0066CC"/>
                </a:solidFill>
              </a:rPr>
              <a:t>Optimism</a:t>
            </a:r>
            <a:endParaRPr lang="en-US" dirty="0">
              <a:solidFill>
                <a:srgbClr val="0066CC"/>
              </a:solidFill>
            </a:endParaRPr>
          </a:p>
        </p:txBody>
      </p:sp>
      <p:sp>
        <p:nvSpPr>
          <p:cNvPr id="630787" name="Rectangle 3"/>
          <p:cNvSpPr>
            <a:spLocks noGrp="1" noChangeArrowheads="1"/>
          </p:cNvSpPr>
          <p:nvPr>
            <p:ph idx="1"/>
          </p:nvPr>
        </p:nvSpPr>
        <p:spPr bwMode="auto">
          <a:xfrm>
            <a:off x="3313840" y="1670553"/>
            <a:ext cx="5334000" cy="4724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marL="0" indent="0" algn="ctr">
              <a:lnSpc>
                <a:spcPct val="90000"/>
              </a:lnSpc>
              <a:buNone/>
            </a:pPr>
            <a:r>
              <a:rPr lang="en-US" dirty="0">
                <a:latin typeface="Arial"/>
                <a:cs typeface="Arial"/>
              </a:rPr>
              <a:t>Don</a:t>
            </a:r>
            <a:r>
              <a:rPr lang="ja-JP" altLang="en-US" dirty="0">
                <a:latin typeface="Arial"/>
                <a:cs typeface="Arial"/>
              </a:rPr>
              <a:t>’</a:t>
            </a:r>
            <a:r>
              <a:rPr lang="en-US" dirty="0">
                <a:latin typeface="Arial"/>
                <a:cs typeface="Arial"/>
              </a:rPr>
              <a:t>t doubt your </a:t>
            </a:r>
            <a:r>
              <a:rPr lang="en-US" u="sng" dirty="0">
                <a:solidFill>
                  <a:srgbClr val="0066CC"/>
                </a:solidFill>
                <a:latin typeface="Arial"/>
                <a:cs typeface="Arial"/>
              </a:rPr>
              <a:t>ability </a:t>
            </a:r>
          </a:p>
          <a:p>
            <a:pPr algn="ctr">
              <a:lnSpc>
                <a:spcPct val="90000"/>
              </a:lnSpc>
            </a:pPr>
            <a:endParaRPr lang="en-US" u="sng" dirty="0">
              <a:solidFill>
                <a:srgbClr val="0066CC"/>
              </a:solidFill>
              <a:latin typeface="Arial"/>
              <a:cs typeface="Arial"/>
            </a:endParaRPr>
          </a:p>
          <a:p>
            <a:pPr marL="0" indent="0" algn="ctr">
              <a:lnSpc>
                <a:spcPct val="90000"/>
              </a:lnSpc>
              <a:buNone/>
            </a:pPr>
            <a:r>
              <a:rPr lang="en-US" dirty="0" smtClean="0">
                <a:latin typeface="Arial"/>
                <a:cs typeface="Arial"/>
              </a:rPr>
              <a:t>Doubt </a:t>
            </a:r>
            <a:r>
              <a:rPr lang="en-US" dirty="0">
                <a:latin typeface="Arial"/>
                <a:cs typeface="Arial"/>
              </a:rPr>
              <a:t>your </a:t>
            </a:r>
            <a:r>
              <a:rPr lang="en-US" u="sng" dirty="0">
                <a:solidFill>
                  <a:srgbClr val="0066CC"/>
                </a:solidFill>
                <a:latin typeface="Arial"/>
                <a:cs typeface="Arial"/>
              </a:rPr>
              <a:t>strategy</a:t>
            </a:r>
          </a:p>
          <a:p>
            <a:pPr algn="ctr">
              <a:lnSpc>
                <a:spcPct val="90000"/>
              </a:lnSpc>
              <a:buFontTx/>
              <a:buNone/>
            </a:pPr>
            <a:endParaRPr lang="en-US" u="sng" dirty="0" smtClean="0">
              <a:solidFill>
                <a:srgbClr val="0066CC"/>
              </a:solidFill>
              <a:latin typeface="Arial"/>
              <a:cs typeface="Arial"/>
            </a:endParaRPr>
          </a:p>
          <a:p>
            <a:pPr algn="ctr">
              <a:lnSpc>
                <a:spcPct val="90000"/>
              </a:lnSpc>
              <a:buFontTx/>
              <a:buNone/>
            </a:pPr>
            <a:endParaRPr lang="en-US" u="sng" dirty="0">
              <a:solidFill>
                <a:srgbClr val="0066CC"/>
              </a:solidFill>
              <a:latin typeface="Arial"/>
              <a:cs typeface="Arial"/>
            </a:endParaRPr>
          </a:p>
          <a:p>
            <a:pPr algn="ctr">
              <a:lnSpc>
                <a:spcPct val="90000"/>
              </a:lnSpc>
              <a:buFontTx/>
              <a:buNone/>
            </a:pPr>
            <a:r>
              <a:rPr lang="en-US" dirty="0">
                <a:latin typeface="Arial"/>
                <a:cs typeface="Arial"/>
              </a:rPr>
              <a:t>If what </a:t>
            </a:r>
            <a:r>
              <a:rPr lang="en-US" dirty="0" smtClean="0">
                <a:latin typeface="Arial"/>
                <a:cs typeface="Arial"/>
              </a:rPr>
              <a:t>you’re </a:t>
            </a:r>
            <a:r>
              <a:rPr lang="en-US" dirty="0">
                <a:latin typeface="Arial"/>
                <a:cs typeface="Arial"/>
              </a:rPr>
              <a:t>doing is not </a:t>
            </a:r>
            <a:r>
              <a:rPr lang="en-US" dirty="0" smtClean="0">
                <a:latin typeface="Arial"/>
                <a:cs typeface="Arial"/>
              </a:rPr>
              <a:t>working…</a:t>
            </a:r>
            <a:endParaRPr lang="en-US" dirty="0">
              <a:latin typeface="Arial"/>
              <a:cs typeface="Arial"/>
            </a:endParaRPr>
          </a:p>
          <a:p>
            <a:pPr marL="0" indent="0" algn="ctr">
              <a:lnSpc>
                <a:spcPct val="90000"/>
              </a:lnSpc>
              <a:buNone/>
            </a:pPr>
            <a:r>
              <a:rPr lang="en-US" dirty="0">
                <a:solidFill>
                  <a:srgbClr val="0066CC"/>
                </a:solidFill>
                <a:latin typeface="Arial"/>
                <a:cs typeface="Arial"/>
              </a:rPr>
              <a:t>Try Something Different!!!</a:t>
            </a:r>
          </a:p>
          <a:p>
            <a:pPr algn="ctr">
              <a:lnSpc>
                <a:spcPct val="90000"/>
              </a:lnSpc>
              <a:buFontTx/>
              <a:buNone/>
            </a:pPr>
            <a:endParaRPr lang="en-US" u="sng" dirty="0">
              <a:solidFill>
                <a:srgbClr val="0066CC"/>
              </a:solidFill>
              <a:latin typeface="+mj-lt"/>
            </a:endParaRPr>
          </a:p>
        </p:txBody>
      </p:sp>
      <p:pic>
        <p:nvPicPr>
          <p:cNvPr id="630788" name="Picture 4" descr="j02903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40" y="2578334"/>
            <a:ext cx="30480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371269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385175" cy="1163638"/>
          </a:xfrm>
        </p:spPr>
        <p:txBody>
          <a:bodyPr/>
          <a:lstStyle/>
          <a:p>
            <a:pPr>
              <a:defRPr/>
            </a:pPr>
            <a:r>
              <a:rPr lang="en-US" dirty="0">
                <a:latin typeface="Arial Black" charset="0"/>
                <a:cs typeface="+mj-cs"/>
              </a:rPr>
              <a:t>Getting Organized</a:t>
            </a:r>
          </a:p>
        </p:txBody>
      </p:sp>
      <p:sp>
        <p:nvSpPr>
          <p:cNvPr id="8195" name="Rectangle 3"/>
          <p:cNvSpPr>
            <a:spLocks noGrp="1" noRot="1" noChangeArrowheads="1"/>
          </p:cNvSpPr>
          <p:nvPr>
            <p:ph idx="1"/>
          </p:nvPr>
        </p:nvSpPr>
        <p:spPr>
          <a:xfrm>
            <a:off x="34925" y="1143000"/>
            <a:ext cx="8956675" cy="5410200"/>
          </a:xfrm>
        </p:spPr>
        <p:txBody>
          <a:bodyPr>
            <a:normAutofit/>
          </a:bodyPr>
          <a:lstStyle/>
          <a:p>
            <a:pPr>
              <a:defRPr/>
            </a:pPr>
            <a:endParaRPr lang="en-US" sz="2550" dirty="0">
              <a:latin typeface="Arial"/>
              <a:cs typeface="Arial"/>
            </a:endParaRPr>
          </a:p>
          <a:p>
            <a:pPr>
              <a:defRPr/>
            </a:pPr>
            <a:r>
              <a:rPr lang="en-US" sz="2550" dirty="0" smtClean="0">
                <a:latin typeface="Arial"/>
                <a:cs typeface="Arial"/>
              </a:rPr>
              <a:t>Folders for each subject on your </a:t>
            </a:r>
            <a:r>
              <a:rPr lang="en-US" sz="2550" dirty="0" smtClean="0">
                <a:latin typeface="Arial"/>
                <a:cs typeface="Arial"/>
              </a:rPr>
              <a:t>desktop*</a:t>
            </a:r>
            <a:endParaRPr lang="en-US" sz="2550" dirty="0">
              <a:latin typeface="Arial"/>
              <a:cs typeface="Arial"/>
            </a:endParaRPr>
          </a:p>
          <a:p>
            <a:pPr eaLnBrk="1" hangingPunct="1">
              <a:defRPr/>
            </a:pPr>
            <a:r>
              <a:rPr lang="en-US" sz="2550" dirty="0" smtClean="0">
                <a:latin typeface="Arial"/>
                <a:cs typeface="Arial"/>
              </a:rPr>
              <a:t>Write </a:t>
            </a:r>
            <a:r>
              <a:rPr lang="en-US" sz="2550" dirty="0">
                <a:latin typeface="Arial"/>
                <a:cs typeface="Arial"/>
              </a:rPr>
              <a:t>assignments </a:t>
            </a:r>
            <a:r>
              <a:rPr lang="en-US" sz="2550" dirty="0" smtClean="0">
                <a:latin typeface="Arial"/>
                <a:cs typeface="Arial"/>
              </a:rPr>
              <a:t>and due dates as soon as you get them</a:t>
            </a:r>
            <a:endParaRPr lang="en-US" sz="2550" dirty="0">
              <a:latin typeface="Arial"/>
              <a:cs typeface="Arial"/>
            </a:endParaRPr>
          </a:p>
          <a:p>
            <a:pPr eaLnBrk="1" hangingPunct="1">
              <a:defRPr/>
            </a:pPr>
            <a:r>
              <a:rPr lang="en-US" sz="2550" dirty="0">
                <a:latin typeface="Arial"/>
                <a:cs typeface="Arial"/>
              </a:rPr>
              <a:t>Lay out clothes, school stuff </a:t>
            </a:r>
            <a:r>
              <a:rPr lang="en-US" sz="2550" dirty="0" smtClean="0">
                <a:latin typeface="Arial"/>
                <a:cs typeface="Arial"/>
              </a:rPr>
              <a:t>the night </a:t>
            </a:r>
            <a:r>
              <a:rPr lang="en-US" sz="2550" dirty="0">
                <a:latin typeface="Arial"/>
                <a:cs typeface="Arial"/>
              </a:rPr>
              <a:t>before</a:t>
            </a:r>
          </a:p>
          <a:p>
            <a:pPr eaLnBrk="1" hangingPunct="1">
              <a:defRPr/>
            </a:pPr>
            <a:r>
              <a:rPr lang="en-US" sz="2550" dirty="0">
                <a:latin typeface="Arial"/>
                <a:cs typeface="Arial"/>
              </a:rPr>
              <a:t>Set </a:t>
            </a:r>
            <a:r>
              <a:rPr lang="en-US" sz="2550" dirty="0" smtClean="0">
                <a:latin typeface="Arial"/>
                <a:cs typeface="Arial"/>
              </a:rPr>
              <a:t>a time </a:t>
            </a:r>
            <a:r>
              <a:rPr lang="en-US" sz="2550" dirty="0">
                <a:latin typeface="Arial"/>
                <a:cs typeface="Arial"/>
              </a:rPr>
              <a:t>and </a:t>
            </a:r>
            <a:r>
              <a:rPr lang="en-US" sz="2550" dirty="0" smtClean="0">
                <a:latin typeface="Arial"/>
                <a:cs typeface="Arial"/>
              </a:rPr>
              <a:t>place </a:t>
            </a:r>
            <a:r>
              <a:rPr lang="en-US" sz="2550" dirty="0">
                <a:latin typeface="Arial"/>
                <a:cs typeface="Arial"/>
              </a:rPr>
              <a:t>aside for homework/studying</a:t>
            </a:r>
          </a:p>
          <a:p>
            <a:pPr eaLnBrk="1" hangingPunct="1">
              <a:defRPr/>
            </a:pPr>
            <a:r>
              <a:rPr lang="en-US" sz="2550" dirty="0" smtClean="0">
                <a:latin typeface="Arial"/>
                <a:cs typeface="Arial"/>
              </a:rPr>
              <a:t>Don</a:t>
            </a:r>
            <a:r>
              <a:rPr lang="ja-JP" altLang="en-US" sz="2550" dirty="0" smtClean="0">
                <a:latin typeface="Arial"/>
                <a:cs typeface="Arial"/>
              </a:rPr>
              <a:t>’</a:t>
            </a:r>
            <a:r>
              <a:rPr lang="en-US" sz="2550" dirty="0" smtClean="0">
                <a:latin typeface="Arial"/>
                <a:cs typeface="Arial"/>
              </a:rPr>
              <a:t>t </a:t>
            </a:r>
            <a:r>
              <a:rPr lang="en-US" sz="2550" dirty="0">
                <a:latin typeface="Arial"/>
                <a:cs typeface="Arial"/>
              </a:rPr>
              <a:t>wait until </a:t>
            </a:r>
            <a:r>
              <a:rPr lang="en-US" sz="2550" dirty="0" smtClean="0">
                <a:latin typeface="Arial"/>
                <a:cs typeface="Arial"/>
              </a:rPr>
              <a:t>the night </a:t>
            </a:r>
            <a:r>
              <a:rPr lang="en-US" sz="2550" dirty="0">
                <a:latin typeface="Arial"/>
                <a:cs typeface="Arial"/>
              </a:rPr>
              <a:t>before to study or do </a:t>
            </a:r>
            <a:r>
              <a:rPr lang="en-US" sz="2550" dirty="0" smtClean="0">
                <a:latin typeface="Arial"/>
                <a:cs typeface="Arial"/>
              </a:rPr>
              <a:t>a project</a:t>
            </a:r>
            <a:endParaRPr lang="en-US" sz="2550" dirty="0">
              <a:latin typeface="Arial"/>
              <a:cs typeface="Arial"/>
            </a:endParaRPr>
          </a:p>
        </p:txBody>
      </p:sp>
      <p:pic>
        <p:nvPicPr>
          <p:cNvPr id="20483" name="Picture 4" descr="C:\Users\terese_ewing\AppData\Local\Microsoft\Windows\Temporary Internet Files\Content.IE5\M0EVWMH9\MP9003828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4956175"/>
            <a:ext cx="263207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http://0.tqn.com/d/homeworktips/1/0/3/A/-/-/pl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945063"/>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C:\Users\terese_ewing\AppData\Local\Microsoft\Windows\Temporary Internet Files\Content.IE5\GDZ97M8G\MP90042762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967288"/>
            <a:ext cx="2590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083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wipe(down)">
                                      <p:cBhvr>
                                        <p:cTn id="7" dur="500"/>
                                        <p:tgtEl>
                                          <p:spTgt spid="81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wipe(down)">
                                      <p:cBhvr>
                                        <p:cTn id="12" dur="500"/>
                                        <p:tgtEl>
                                          <p:spTgt spid="8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wipe(down)">
                                      <p:cBhvr>
                                        <p:cTn id="17" dur="500"/>
                                        <p:tgtEl>
                                          <p:spTgt spid="81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wipe(down)">
                                      <p:cBhvr>
                                        <p:cTn id="22" dur="500"/>
                                        <p:tgtEl>
                                          <p:spTgt spid="81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animEffect transition="in" filter="wipe(down)">
                                      <p:cBhvr>
                                        <p:cTn id="27"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973763" cy="1431925"/>
          </a:xfrm>
        </p:spPr>
        <p:txBody>
          <a:bodyPr/>
          <a:lstStyle/>
          <a:p>
            <a:pPr>
              <a:defRPr/>
            </a:pPr>
            <a:r>
              <a:rPr lang="en-US" dirty="0">
                <a:latin typeface="Arial Black" charset="0"/>
                <a:cs typeface="+mj-cs"/>
              </a:rPr>
              <a:t>Studying</a:t>
            </a:r>
          </a:p>
        </p:txBody>
      </p:sp>
      <p:sp>
        <p:nvSpPr>
          <p:cNvPr id="3" name="Content Placeholder 2"/>
          <p:cNvSpPr>
            <a:spLocks noGrp="1"/>
          </p:cNvSpPr>
          <p:nvPr>
            <p:ph idx="1"/>
          </p:nvPr>
        </p:nvSpPr>
        <p:spPr>
          <a:xfrm>
            <a:off x="381000" y="1143000"/>
            <a:ext cx="8464550" cy="5223590"/>
          </a:xfrm>
        </p:spPr>
        <p:txBody>
          <a:bodyPr>
            <a:normAutofit fontScale="92500" lnSpcReduction="20000"/>
          </a:bodyPr>
          <a:lstStyle/>
          <a:p>
            <a:pPr>
              <a:buFont typeface="Wingdings" pitchFamily="2" charset="2"/>
              <a:buChar char="§"/>
              <a:defRPr/>
            </a:pPr>
            <a:r>
              <a:rPr lang="en-US" dirty="0" smtClean="0">
                <a:ea typeface="+mn-ea"/>
                <a:cs typeface="+mn-cs"/>
              </a:rPr>
              <a:t>Do homework </a:t>
            </a:r>
            <a:r>
              <a:rPr lang="en-US" i="1" dirty="0" smtClean="0">
                <a:ea typeface="+mn-ea"/>
                <a:cs typeface="+mn-cs"/>
              </a:rPr>
              <a:t>when assigned</a:t>
            </a:r>
            <a:r>
              <a:rPr lang="en-US" dirty="0" smtClean="0">
                <a:ea typeface="+mn-ea"/>
                <a:cs typeface="+mn-cs"/>
              </a:rPr>
              <a:t> </a:t>
            </a:r>
          </a:p>
          <a:p>
            <a:pPr>
              <a:buFont typeface="Wingdings" pitchFamily="2" charset="2"/>
              <a:buChar char="§"/>
              <a:defRPr/>
            </a:pPr>
            <a:r>
              <a:rPr lang="en-US" dirty="0" smtClean="0">
                <a:ea typeface="+mn-ea"/>
                <a:cs typeface="+mn-cs"/>
              </a:rPr>
              <a:t>Review notes DAILY </a:t>
            </a:r>
          </a:p>
          <a:p>
            <a:pPr lvl="1">
              <a:buFont typeface="Wingdings" pitchFamily="2" charset="2"/>
              <a:buChar char="§"/>
              <a:defRPr/>
            </a:pPr>
            <a:r>
              <a:rPr lang="en-US" dirty="0" smtClean="0"/>
              <a:t>Read</a:t>
            </a:r>
          </a:p>
          <a:p>
            <a:pPr lvl="1">
              <a:buFont typeface="Wingdings" pitchFamily="2" charset="2"/>
              <a:buChar char="§"/>
              <a:defRPr/>
            </a:pPr>
            <a:r>
              <a:rPr lang="en-US" dirty="0" smtClean="0"/>
              <a:t>Recopy</a:t>
            </a:r>
          </a:p>
          <a:p>
            <a:pPr lvl="1">
              <a:buFont typeface="Wingdings" pitchFamily="2" charset="2"/>
              <a:buChar char="§"/>
              <a:defRPr/>
            </a:pPr>
            <a:r>
              <a:rPr lang="en-US" dirty="0" smtClean="0"/>
              <a:t>Make flashcards</a:t>
            </a:r>
          </a:p>
          <a:p>
            <a:pPr lvl="2">
              <a:buFont typeface="Wingdings" pitchFamily="2" charset="2"/>
              <a:buChar char="§"/>
              <a:defRPr/>
            </a:pPr>
            <a:r>
              <a:rPr lang="en-US" dirty="0" smtClean="0">
                <a:hlinkClick r:id="rId3"/>
              </a:rPr>
              <a:t>www.studyblue.com</a:t>
            </a:r>
            <a:endParaRPr lang="en-US" dirty="0" smtClean="0"/>
          </a:p>
          <a:p>
            <a:pPr lvl="2">
              <a:buFont typeface="Wingdings" pitchFamily="2" charset="2"/>
              <a:buChar char="§"/>
              <a:defRPr/>
            </a:pPr>
            <a:r>
              <a:rPr lang="en-US" dirty="0" smtClean="0">
                <a:hlinkClick r:id="rId4"/>
              </a:rPr>
              <a:t>www.quizlet.com</a:t>
            </a:r>
            <a:endParaRPr lang="en-US" dirty="0" smtClean="0"/>
          </a:p>
          <a:p>
            <a:pPr>
              <a:buFont typeface="Wingdings" pitchFamily="2" charset="2"/>
              <a:buChar char="§"/>
              <a:defRPr/>
            </a:pPr>
            <a:r>
              <a:rPr lang="en-US" dirty="0" smtClean="0">
                <a:ea typeface="+mn-ea"/>
                <a:cs typeface="+mn-cs"/>
              </a:rPr>
              <a:t>Summarize reading in your own words</a:t>
            </a:r>
          </a:p>
          <a:p>
            <a:pPr>
              <a:buFont typeface="Wingdings" pitchFamily="2" charset="2"/>
              <a:buChar char="§"/>
              <a:defRPr/>
            </a:pPr>
            <a:r>
              <a:rPr lang="en-US" dirty="0" smtClean="0">
                <a:ea typeface="+mn-ea"/>
                <a:cs typeface="+mn-cs"/>
              </a:rPr>
              <a:t>Mnemonic devices </a:t>
            </a:r>
            <a:r>
              <a:rPr lang="en-US" sz="2400" i="1" dirty="0" smtClean="0">
                <a:ea typeface="+mn-ea"/>
                <a:cs typeface="+mn-cs"/>
              </a:rPr>
              <a:t>(next slide)</a:t>
            </a:r>
          </a:p>
          <a:p>
            <a:pPr>
              <a:buFont typeface="Wingdings" pitchFamily="2" charset="2"/>
              <a:buChar char="§"/>
              <a:defRPr/>
            </a:pPr>
            <a:r>
              <a:rPr lang="en-US" dirty="0" smtClean="0">
                <a:ea typeface="+mn-ea"/>
                <a:cs typeface="+mn-cs"/>
              </a:rPr>
              <a:t>Repeat out loud</a:t>
            </a:r>
          </a:p>
          <a:p>
            <a:pPr>
              <a:buFont typeface="Wingdings" pitchFamily="2" charset="2"/>
              <a:buChar char="§"/>
              <a:defRPr/>
            </a:pPr>
            <a:r>
              <a:rPr lang="en-US" dirty="0" smtClean="0">
                <a:ea typeface="+mn-ea"/>
                <a:cs typeface="+mn-cs"/>
              </a:rPr>
              <a:t>Have someone quiz you</a:t>
            </a:r>
          </a:p>
          <a:p>
            <a:pPr>
              <a:buFont typeface="Wingdings" pitchFamily="2" charset="2"/>
              <a:buChar char="§"/>
              <a:defRPr/>
            </a:pPr>
            <a:r>
              <a:rPr lang="en-US" dirty="0" smtClean="0">
                <a:ea typeface="+mn-ea"/>
                <a:cs typeface="+mn-cs"/>
              </a:rPr>
              <a:t>Make your own test</a:t>
            </a:r>
          </a:p>
          <a:p>
            <a:pPr lvl="1">
              <a:buFont typeface="Wingdings" pitchFamily="2" charset="2"/>
              <a:buChar char="§"/>
              <a:defRPr/>
            </a:pPr>
            <a:endParaRPr lang="en-US" dirty="0"/>
          </a:p>
        </p:txBody>
      </p:sp>
      <p:pic>
        <p:nvPicPr>
          <p:cNvPr id="21507" name="Picture 3" descr="C:\Users\terese_ewing\AppData\Local\Microsoft\Windows\Temporary Internet Files\Content.IE5\YLS4QMV2\MP90039974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8563" y="0"/>
            <a:ext cx="286543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Users\terese_ewing\AppData\Local\Microsoft\Windows\Temporary Internet Files\Content.IE5\K49KWHZ5\MC90028996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403725"/>
            <a:ext cx="309403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Users\terese_ewing\AppData\Local\Microsoft\Windows\Temporary Internet Files\Content.IE5\4LWH28F9\MC900228835[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0488" y="2743200"/>
            <a:ext cx="1433512"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789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1607</TotalTime>
  <Words>1545</Words>
  <Application>Microsoft Macintosh PowerPoint</Application>
  <PresentationFormat>On-screen Show (4:3)</PresentationFormat>
  <Paragraphs>202</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Questions to Think About </vt:lpstr>
      <vt:lpstr>Attendance</vt:lpstr>
      <vt:lpstr>Are You An Effective Learner?</vt:lpstr>
      <vt:lpstr>PowerPoint Presentation</vt:lpstr>
      <vt:lpstr>So, what’s in it for me?</vt:lpstr>
      <vt:lpstr>  Key to Healthy Optimism</vt:lpstr>
      <vt:lpstr>Getting Organized</vt:lpstr>
      <vt:lpstr>Studying</vt:lpstr>
      <vt:lpstr>Mnemonic Devices</vt:lpstr>
      <vt:lpstr>Taking Notes</vt:lpstr>
      <vt:lpstr>Boosting Memory:  Index Cards</vt:lpstr>
      <vt:lpstr>Your Own Personal Studying Technique</vt:lpstr>
      <vt:lpstr>   Calm Place</vt:lpstr>
      <vt:lpstr>                       Breathe, Picture, Focus</vt:lpstr>
      <vt:lpstr>     Don’t Stress Out!!</vt:lpstr>
      <vt:lpstr>Taking Tests</vt:lpstr>
      <vt:lpstr>PowerPoint Presentation</vt:lpstr>
      <vt:lpstr>  Remember – Optimism!</vt:lpstr>
      <vt:lpstr>Why does it even matter?</vt:lpstr>
      <vt:lpstr>Setting up a CFNC.ORG Account</vt:lpstr>
      <vt:lpstr>PowerPoint Presentation</vt:lpstr>
      <vt:lpstr>PowerPoint Presentation</vt:lpstr>
      <vt:lpstr>Advice From Your Upperclassmen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Meghan Burris</dc:creator>
  <cp:lastModifiedBy>Toni Calabrese</cp:lastModifiedBy>
  <cp:revision>61</cp:revision>
  <cp:lastPrinted>2014-10-03T19:27:21Z</cp:lastPrinted>
  <dcterms:created xsi:type="dcterms:W3CDTF">2014-09-30T12:07:45Z</dcterms:created>
  <dcterms:modified xsi:type="dcterms:W3CDTF">2016-09-26T19:06:09Z</dcterms:modified>
</cp:coreProperties>
</file>